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330" r:id="rId2"/>
    <p:sldId id="323" r:id="rId3"/>
    <p:sldId id="262" r:id="rId4"/>
    <p:sldId id="279" r:id="rId5"/>
    <p:sldId id="258" r:id="rId6"/>
    <p:sldId id="320" r:id="rId7"/>
    <p:sldId id="277" r:id="rId8"/>
    <p:sldId id="317" r:id="rId9"/>
    <p:sldId id="321" r:id="rId10"/>
    <p:sldId id="329" r:id="rId11"/>
    <p:sldId id="261" r:id="rId12"/>
    <p:sldId id="265" r:id="rId13"/>
    <p:sldId id="266" r:id="rId14"/>
    <p:sldId id="268" r:id="rId15"/>
    <p:sldId id="314" r:id="rId16"/>
    <p:sldId id="270" r:id="rId17"/>
    <p:sldId id="264" r:id="rId18"/>
    <p:sldId id="328" r:id="rId19"/>
    <p:sldId id="315" r:id="rId20"/>
    <p:sldId id="319" r:id="rId21"/>
    <p:sldId id="327" r:id="rId22"/>
    <p:sldId id="325" r:id="rId23"/>
    <p:sldId id="275" r:id="rId24"/>
    <p:sldId id="293" r:id="rId2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10" autoAdjust="0"/>
  </p:normalViewPr>
  <p:slideViewPr>
    <p:cSldViewPr showGuides="1">
      <p:cViewPr varScale="1">
        <p:scale>
          <a:sx n="98" d="100"/>
          <a:sy n="98" d="100"/>
        </p:scale>
        <p:origin x="1974" y="90"/>
      </p:cViewPr>
      <p:guideLst>
        <p:guide orient="horz" pos="2160"/>
        <p:guide pos="2880"/>
      </p:guideLst>
    </p:cSldViewPr>
  </p:slideViewPr>
  <p:notesTextViewPr>
    <p:cViewPr>
      <p:scale>
        <a:sx n="1" d="1"/>
        <a:sy n="1" d="1"/>
      </p:scale>
      <p:origin x="0" y="0"/>
    </p:cViewPr>
  </p:notesTextViewPr>
  <p:notesViewPr>
    <p:cSldViewPr>
      <p:cViewPr varScale="1">
        <p:scale>
          <a:sx n="80" d="100"/>
          <a:sy n="80" d="100"/>
        </p:scale>
        <p:origin x="-1944" y="-6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3" tIns="46236" rIns="92473" bIns="46236" rtlCol="0"/>
          <a:lstStyle>
            <a:lvl1pPr algn="l">
              <a:defRPr sz="1200"/>
            </a:lvl1pPr>
          </a:lstStyle>
          <a:p>
            <a:endParaRPr lang="en-US"/>
          </a:p>
        </p:txBody>
      </p:sp>
      <p:sp>
        <p:nvSpPr>
          <p:cNvPr id="3" name="Date Placeholder 2"/>
          <p:cNvSpPr>
            <a:spLocks noGrp="1"/>
          </p:cNvSpPr>
          <p:nvPr>
            <p:ph type="dt" sz="quarter" idx="1"/>
          </p:nvPr>
        </p:nvSpPr>
        <p:spPr>
          <a:xfrm>
            <a:off x="3936769" y="0"/>
            <a:ext cx="3011699" cy="461804"/>
          </a:xfrm>
          <a:prstGeom prst="rect">
            <a:avLst/>
          </a:prstGeom>
        </p:spPr>
        <p:txBody>
          <a:bodyPr vert="horz" lIns="92473" tIns="46236" rIns="92473" bIns="46236" rtlCol="0"/>
          <a:lstStyle>
            <a:lvl1pPr algn="r">
              <a:defRPr sz="1200"/>
            </a:lvl1pPr>
          </a:lstStyle>
          <a:p>
            <a:fld id="{BAA7442A-B17B-48E4-9B57-8806D4C66FA4}" type="datetimeFigureOut">
              <a:rPr lang="en-US" smtClean="0"/>
              <a:pPr/>
              <a:t>8/9/2019</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73" tIns="46236" rIns="92473" bIns="46236" rtlCol="0" anchor="b"/>
          <a:lstStyle>
            <a:lvl1pPr algn="l">
              <a:defRPr sz="1200"/>
            </a:lvl1pPr>
          </a:lstStyle>
          <a:p>
            <a:endParaRPr lang="en-US"/>
          </a:p>
        </p:txBody>
      </p:sp>
      <p:sp>
        <p:nvSpPr>
          <p:cNvPr id="5" name="Slide Number Placeholder 4"/>
          <p:cNvSpPr>
            <a:spLocks noGrp="1"/>
          </p:cNvSpPr>
          <p:nvPr>
            <p:ph type="sldNum" sz="quarter" idx="3"/>
          </p:nvPr>
        </p:nvSpPr>
        <p:spPr>
          <a:xfrm>
            <a:off x="3936769" y="8772668"/>
            <a:ext cx="3011699" cy="461804"/>
          </a:xfrm>
          <a:prstGeom prst="rect">
            <a:avLst/>
          </a:prstGeom>
        </p:spPr>
        <p:txBody>
          <a:bodyPr vert="horz" lIns="92473" tIns="46236" rIns="92473" bIns="46236" rtlCol="0" anchor="b"/>
          <a:lstStyle>
            <a:lvl1pPr algn="r">
              <a:defRPr sz="1200"/>
            </a:lvl1pPr>
          </a:lstStyle>
          <a:p>
            <a:fld id="{B060D21B-151E-4499-AB5A-2D51496B6054}" type="slidenum">
              <a:rPr lang="en-US" smtClean="0"/>
              <a:pPr/>
              <a:t>‹#›</a:t>
            </a:fld>
            <a:endParaRPr lang="en-US"/>
          </a:p>
        </p:txBody>
      </p:sp>
    </p:spTree>
    <p:extLst>
      <p:ext uri="{BB962C8B-B14F-4D97-AF65-F5344CB8AC3E}">
        <p14:creationId xmlns:p14="http://schemas.microsoft.com/office/powerpoint/2010/main" val="2217084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804" cy="461332"/>
          </a:xfrm>
          <a:prstGeom prst="rect">
            <a:avLst/>
          </a:prstGeom>
        </p:spPr>
        <p:txBody>
          <a:bodyPr vert="horz" lIns="90571" tIns="45285" rIns="90571" bIns="45285" rtlCol="0"/>
          <a:lstStyle>
            <a:lvl1pPr algn="l">
              <a:defRPr sz="1200"/>
            </a:lvl1pPr>
          </a:lstStyle>
          <a:p>
            <a:endParaRPr lang="en-US"/>
          </a:p>
        </p:txBody>
      </p:sp>
      <p:sp>
        <p:nvSpPr>
          <p:cNvPr id="3" name="Date Placeholder 2"/>
          <p:cNvSpPr>
            <a:spLocks noGrp="1"/>
          </p:cNvSpPr>
          <p:nvPr>
            <p:ph type="dt" idx="1"/>
          </p:nvPr>
        </p:nvSpPr>
        <p:spPr>
          <a:xfrm>
            <a:off x="3936702" y="0"/>
            <a:ext cx="3011804" cy="461332"/>
          </a:xfrm>
          <a:prstGeom prst="rect">
            <a:avLst/>
          </a:prstGeom>
        </p:spPr>
        <p:txBody>
          <a:bodyPr vert="horz" lIns="90571" tIns="45285" rIns="90571" bIns="45285" rtlCol="0"/>
          <a:lstStyle>
            <a:lvl1pPr algn="r">
              <a:defRPr sz="1200"/>
            </a:lvl1pPr>
          </a:lstStyle>
          <a:p>
            <a:fld id="{5D2E4CF5-2506-4D44-86E7-F320CCDDA8A1}" type="datetimeFigureOut">
              <a:rPr lang="en-US" smtClean="0"/>
              <a:pPr/>
              <a:t>8/9/2019</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571" tIns="45285" rIns="90571" bIns="45285" rtlCol="0" anchor="ctr"/>
          <a:lstStyle/>
          <a:p>
            <a:endParaRPr lang="en-US"/>
          </a:p>
        </p:txBody>
      </p:sp>
      <p:sp>
        <p:nvSpPr>
          <p:cNvPr id="5" name="Notes Placeholder 4"/>
          <p:cNvSpPr>
            <a:spLocks noGrp="1"/>
          </p:cNvSpPr>
          <p:nvPr>
            <p:ph type="body" sz="quarter" idx="3"/>
          </p:nvPr>
        </p:nvSpPr>
        <p:spPr>
          <a:xfrm>
            <a:off x="695636" y="4386585"/>
            <a:ext cx="5558804" cy="4156706"/>
          </a:xfrm>
          <a:prstGeom prst="rect">
            <a:avLst/>
          </a:prstGeom>
        </p:spPr>
        <p:txBody>
          <a:bodyPr vert="horz" lIns="90571" tIns="45285" rIns="90571" bIns="452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3170"/>
            <a:ext cx="3011804" cy="461332"/>
          </a:xfrm>
          <a:prstGeom prst="rect">
            <a:avLst/>
          </a:prstGeom>
        </p:spPr>
        <p:txBody>
          <a:bodyPr vert="horz" lIns="90571" tIns="45285" rIns="90571" bIns="45285" rtlCol="0" anchor="b"/>
          <a:lstStyle>
            <a:lvl1pPr algn="l">
              <a:defRPr sz="1200"/>
            </a:lvl1pPr>
          </a:lstStyle>
          <a:p>
            <a:endParaRPr lang="en-US"/>
          </a:p>
        </p:txBody>
      </p:sp>
      <p:sp>
        <p:nvSpPr>
          <p:cNvPr id="7" name="Slide Number Placeholder 6"/>
          <p:cNvSpPr>
            <a:spLocks noGrp="1"/>
          </p:cNvSpPr>
          <p:nvPr>
            <p:ph type="sldNum" sz="quarter" idx="5"/>
          </p:nvPr>
        </p:nvSpPr>
        <p:spPr>
          <a:xfrm>
            <a:off x="3936702" y="8773170"/>
            <a:ext cx="3011804" cy="461332"/>
          </a:xfrm>
          <a:prstGeom prst="rect">
            <a:avLst/>
          </a:prstGeom>
        </p:spPr>
        <p:txBody>
          <a:bodyPr vert="horz" lIns="90571" tIns="45285" rIns="90571" bIns="45285" rtlCol="0" anchor="b"/>
          <a:lstStyle>
            <a:lvl1pPr algn="r">
              <a:defRPr sz="1200"/>
            </a:lvl1pPr>
          </a:lstStyle>
          <a:p>
            <a:fld id="{D6095628-97D0-4B84-8AA7-E66C61CAD6C5}" type="slidenum">
              <a:rPr lang="en-US" smtClean="0"/>
              <a:pPr/>
              <a:t>‹#›</a:t>
            </a:fld>
            <a:endParaRPr lang="en-US"/>
          </a:p>
        </p:txBody>
      </p:sp>
    </p:spTree>
    <p:extLst>
      <p:ext uri="{BB962C8B-B14F-4D97-AF65-F5344CB8AC3E}">
        <p14:creationId xmlns:p14="http://schemas.microsoft.com/office/powerpoint/2010/main" val="73616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Arkansas Department of Transportation has </a:t>
            </a:r>
            <a:r>
              <a:rPr lang="en-US" sz="1400" dirty="0" smtClean="0"/>
              <a:t>approximately </a:t>
            </a:r>
            <a:r>
              <a:rPr lang="en-US" sz="1400" dirty="0"/>
              <a:t>200,000 acres of </a:t>
            </a:r>
            <a:r>
              <a:rPr lang="en-US" sz="1400" dirty="0" smtClean="0"/>
              <a:t>rights-of-way </a:t>
            </a:r>
            <a:r>
              <a:rPr lang="en-US" sz="1400" dirty="0"/>
              <a:t>across the </a:t>
            </a:r>
            <a:r>
              <a:rPr lang="en-US" sz="1400" dirty="0" smtClean="0"/>
              <a:t>state. </a:t>
            </a:r>
            <a:r>
              <a:rPr lang="en-US" sz="1400" dirty="0"/>
              <a:t>This land is adjacent to state and US highways in </a:t>
            </a:r>
            <a:r>
              <a:rPr lang="en-US" sz="1400" dirty="0" smtClean="0"/>
              <a:t>various</a:t>
            </a:r>
            <a:r>
              <a:rPr lang="en-US" sz="1400" baseline="0" dirty="0" smtClean="0"/>
              <a:t> </a:t>
            </a:r>
            <a:r>
              <a:rPr lang="en-US" sz="1400" dirty="0" smtClean="0"/>
              <a:t>forms, including ditches </a:t>
            </a:r>
            <a:r>
              <a:rPr lang="en-US" sz="1400" dirty="0"/>
              <a:t>and medians between divided highways. Highway rights-of-way serve many important functions, including: drains excess water away from roads; serves as a safety feature for vehicles that leave the travel lanes; provides a location for public utilities (e.g., sewer, storm water, electric and communication lines); contains desirable vegetation that improve highway aesthetics and provide erosion control; And provides habitat for pollinators, nesting birds and other small wildlife. </a:t>
            </a:r>
          </a:p>
          <a:p>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2</a:t>
            </a:fld>
            <a:endParaRPr lang="en-US"/>
          </a:p>
        </p:txBody>
      </p:sp>
    </p:spTree>
    <p:extLst>
      <p:ext uri="{BB962C8B-B14F-4D97-AF65-F5344CB8AC3E}">
        <p14:creationId xmlns:p14="http://schemas.microsoft.com/office/powerpoint/2010/main" val="4014456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Timely mowing regimes and selective herbicide </a:t>
            </a:r>
            <a:r>
              <a:rPr lang="en-US" sz="1400" dirty="0" smtClean="0"/>
              <a:t>applications, such as those outlined</a:t>
            </a:r>
            <a:r>
              <a:rPr lang="en-US" sz="1400" baseline="0" dirty="0" smtClean="0"/>
              <a:t> in IRVM practices,</a:t>
            </a:r>
            <a:r>
              <a:rPr lang="en-US" sz="1400" dirty="0" smtClean="0"/>
              <a:t> </a:t>
            </a:r>
            <a:r>
              <a:rPr lang="en-US" sz="1400" dirty="0"/>
              <a:t>help to facilitate, establish and maintain our several wildflower </a:t>
            </a:r>
            <a:r>
              <a:rPr lang="en-US" sz="1400" dirty="0" smtClean="0"/>
              <a:t>programs</a:t>
            </a:r>
            <a:r>
              <a:rPr lang="en-US" sz="1400" baseline="0" dirty="0" smtClean="0"/>
              <a:t> as well.</a:t>
            </a:r>
            <a:endParaRPr lang="en-US" sz="1400" dirty="0"/>
          </a:p>
          <a:p>
            <a:endParaRPr lang="en-US" sz="1400" dirty="0"/>
          </a:p>
          <a:p>
            <a:r>
              <a:rPr lang="en-US" sz="1400" dirty="0"/>
              <a:t>Wildflowers that provide nectar are critical for adult butterflies. Together with milkweed, this habitat provides monarchs with breeding resources, resting and refueling stops during migration, as well as nourishment to survive overwintering. Diverse habitat filled with wildflowers and milkweed supports not only monarchs but also </a:t>
            </a:r>
            <a:r>
              <a:rPr lang="en-US" sz="1400" dirty="0" smtClean="0"/>
              <a:t>our native </a:t>
            </a:r>
            <a:r>
              <a:rPr lang="en-US" sz="1400" dirty="0"/>
              <a:t>bees and other pollinators.</a:t>
            </a:r>
          </a:p>
          <a:p>
            <a:endParaRPr lang="en-US" sz="1400" dirty="0"/>
          </a:p>
          <a:p>
            <a:r>
              <a:rPr lang="en-US" sz="1400" dirty="0"/>
              <a:t>Our wildflower programs help establish new pollinator habitat on the ground and preserve existing pollinator habitat.</a:t>
            </a:r>
          </a:p>
        </p:txBody>
      </p:sp>
      <p:sp>
        <p:nvSpPr>
          <p:cNvPr id="4" name="Slide Number Placeholder 3"/>
          <p:cNvSpPr>
            <a:spLocks noGrp="1"/>
          </p:cNvSpPr>
          <p:nvPr>
            <p:ph type="sldNum" sz="quarter" idx="10"/>
          </p:nvPr>
        </p:nvSpPr>
        <p:spPr/>
        <p:txBody>
          <a:bodyPr/>
          <a:lstStyle/>
          <a:p>
            <a:fld id="{D6095628-97D0-4B84-8AA7-E66C61CAD6C5}" type="slidenum">
              <a:rPr lang="en-US" smtClean="0"/>
              <a:pPr/>
              <a:t>11</a:t>
            </a:fld>
            <a:endParaRPr lang="en-US"/>
          </a:p>
        </p:txBody>
      </p:sp>
    </p:spTree>
    <p:extLst>
      <p:ext uri="{BB962C8B-B14F-4D97-AF65-F5344CB8AC3E}">
        <p14:creationId xmlns:p14="http://schemas.microsoft.com/office/powerpoint/2010/main" val="1652555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708">
              <a:defRPr/>
            </a:pPr>
            <a:r>
              <a:rPr lang="en-US" dirty="0" smtClean="0">
                <a:latin typeface="Arial" panose="020B0604020202020204" pitchFamily="34" charset="0"/>
                <a:cs typeface="Arial" panose="020B0604020202020204" pitchFamily="34" charset="0"/>
              </a:rPr>
              <a:t>In </a:t>
            </a:r>
            <a:r>
              <a:rPr lang="en-US" dirty="0" err="1" smtClean="0">
                <a:latin typeface="Arial" panose="020B0604020202020204" pitchFamily="34" charset="0"/>
                <a:cs typeface="Arial" panose="020B0604020202020204" pitchFamily="34" charset="0"/>
              </a:rPr>
              <a:t>ArDOT’s</a:t>
            </a:r>
            <a:r>
              <a:rPr lang="en-US" dirty="0" smtClean="0">
                <a:latin typeface="Arial" panose="020B0604020202020204" pitchFamily="34" charset="0"/>
                <a:cs typeface="Arial" panose="020B0604020202020204" pitchFamily="34" charset="0"/>
              </a:rPr>
              <a:t> Operation Wildflower Program, District maintenance crews plant wildflower seeds donated by local group and individuals on highway rights-of-way. The</a:t>
            </a:r>
            <a:r>
              <a:rPr lang="en-US" baseline="0" dirty="0" smtClean="0">
                <a:latin typeface="Arial" panose="020B0604020202020204" pitchFamily="34" charset="0"/>
                <a:cs typeface="Arial" panose="020B0604020202020204" pitchFamily="34" charset="0"/>
              </a:rPr>
              <a:t> top left image, shows District 1 maintenance personnel disking an Operation Wildflower site near Helena-West Helena. The top right image shows District 5 maintenance personnel seeding a stretch of Highway 58, in which wildflower seeds were donated by our very own District 5 Engineer, Mr. Bruce Street.</a:t>
            </a:r>
          </a:p>
          <a:p>
            <a:pPr marL="0" lvl="1" defTabSz="905708">
              <a:defRPr/>
            </a:pPr>
            <a:endParaRPr lang="en-US" dirty="0" smtClean="0">
              <a:latin typeface="Arial" panose="020B0604020202020204" pitchFamily="34" charset="0"/>
              <a:cs typeface="Arial" panose="020B0604020202020204" pitchFamily="34" charset="0"/>
            </a:endParaRPr>
          </a:p>
          <a:p>
            <a:pPr defTabSz="905708">
              <a:defRPr/>
            </a:pPr>
            <a:r>
              <a:rPr lang="en-US" sz="1400" dirty="0"/>
              <a:t>Areas with wide rights-of-way, new construction, and along National and State Scenic Highways are great choices for wildflower plantings because of the high visibility factor from local and visiting motorists. In these areas, mowing (outside the clear zone) is reduced to once a year in the fall. Operation Wildflower Projects are maintained by an annual mowing in the fall, once the flowers have set seed, and continually re-seed the area.</a:t>
            </a:r>
          </a:p>
          <a:p>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12</a:t>
            </a:fld>
            <a:endParaRPr lang="en-US"/>
          </a:p>
        </p:txBody>
      </p:sp>
    </p:spTree>
    <p:extLst>
      <p:ext uri="{BB962C8B-B14F-4D97-AF65-F5344CB8AC3E}">
        <p14:creationId xmlns:p14="http://schemas.microsoft.com/office/powerpoint/2010/main" val="3337781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972" y="4386585"/>
            <a:ext cx="6482131" cy="4463735"/>
          </a:xfrm>
        </p:spPr>
        <p:txBody>
          <a:bodyPr/>
          <a:lstStyle/>
          <a:p>
            <a:pPr marL="0" lvl="1" defTabSz="905805">
              <a:defRPr/>
            </a:pPr>
            <a:r>
              <a:rPr lang="en-US" dirty="0" smtClean="0">
                <a:latin typeface="Arial" panose="020B0604020202020204" pitchFamily="34" charset="0"/>
                <a:cs typeface="Arial" panose="020B0604020202020204" pitchFamily="34" charset="0"/>
              </a:rPr>
              <a:t>Sponsors of Operation Wildflower Projects that donate a significant amount of wildflower seed are recognized with a “Wildflower Area Sponsored by _____________” sign. In the above example, the Helena-West</a:t>
            </a:r>
            <a:r>
              <a:rPr lang="en-US" baseline="0" dirty="0" smtClean="0">
                <a:latin typeface="Arial" panose="020B0604020202020204" pitchFamily="34" charset="0"/>
                <a:cs typeface="Arial" panose="020B0604020202020204" pitchFamily="34" charset="0"/>
              </a:rPr>
              <a:t> Helena Advertising and Promotion Commission donated $1700 worth of native wildflower and grass seed to be planted along Highway 49 in Phillips County.</a:t>
            </a:r>
            <a:endParaRPr lang="en-US" dirty="0" smtClean="0">
              <a:latin typeface="Arial" panose="020B0604020202020204" pitchFamily="34" charset="0"/>
              <a:cs typeface="Arial" panose="020B0604020202020204" pitchFamily="34" charset="0"/>
            </a:endParaRPr>
          </a:p>
          <a:p>
            <a:endParaRPr lang="en-US" dirty="0" smtClean="0"/>
          </a:p>
          <a:p>
            <a:r>
              <a:rPr lang="en-US" dirty="0" smtClean="0"/>
              <a:t>This also directly</a:t>
            </a:r>
            <a:r>
              <a:rPr lang="en-US" baseline="0" dirty="0" smtClean="0"/>
              <a:t> ties into one of the Best Management Practices for pollinator conservation by providing signage to eliminate accidental </a:t>
            </a:r>
            <a:r>
              <a:rPr lang="en-US" baseline="0" dirty="0" err="1" smtClean="0"/>
              <a:t>mowings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D6095628-97D0-4B84-8AA7-E66C61CAD6C5}" type="slidenum">
              <a:rPr lang="en-US" smtClean="0"/>
              <a:pPr/>
              <a:t>13</a:t>
            </a:fld>
            <a:endParaRPr lang="en-US"/>
          </a:p>
        </p:txBody>
      </p:sp>
    </p:spTree>
    <p:extLst>
      <p:ext uri="{BB962C8B-B14F-4D97-AF65-F5344CB8AC3E}">
        <p14:creationId xmlns:p14="http://schemas.microsoft.com/office/powerpoint/2010/main" val="219633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4719" y="4386584"/>
            <a:ext cx="6256010" cy="4539312"/>
          </a:xfrm>
        </p:spPr>
        <p:txBody>
          <a:bodyPr/>
          <a:lstStyle/>
          <a:p>
            <a:pPr marL="0" lvl="1" defTabSz="905708">
              <a:defRPr/>
            </a:pPr>
            <a:r>
              <a:rPr lang="en-US" sz="1400" dirty="0" err="1" smtClean="0"/>
              <a:t>ArDOT</a:t>
            </a:r>
            <a:r>
              <a:rPr lang="en-US" sz="1400" dirty="0" smtClean="0"/>
              <a:t> </a:t>
            </a:r>
            <a:r>
              <a:rPr lang="en-US" sz="1400" dirty="0"/>
              <a:t>has approximately 1,000 miles of highway designated as Wildflower Routes across the state that are managed to sustain wildflower populations. Broadcast spraying is not allowed on Wildflower Routes outside of spot spraying for nonnative, invasive species. </a:t>
            </a:r>
            <a:r>
              <a:rPr lang="en-US" dirty="0" smtClean="0">
                <a:latin typeface="Arial" panose="020B0604020202020204" pitchFamily="34" charset="0"/>
                <a:cs typeface="Arial" panose="020B0604020202020204" pitchFamily="34" charset="0"/>
              </a:rPr>
              <a:t>The Department’s Wildflower Brochure, </a:t>
            </a:r>
            <a:r>
              <a:rPr lang="en-US" i="1" dirty="0" smtClean="0">
                <a:latin typeface="Arial" panose="020B0604020202020204" pitchFamily="34" charset="0"/>
                <a:cs typeface="Arial" panose="020B0604020202020204" pitchFamily="34" charset="0"/>
              </a:rPr>
              <a:t>Wildflowers of the Arkansas Roadways</a:t>
            </a:r>
            <a:r>
              <a:rPr lang="en-US" dirty="0" smtClean="0">
                <a:latin typeface="Arial" panose="020B0604020202020204" pitchFamily="34" charset="0"/>
                <a:cs typeface="Arial" panose="020B0604020202020204" pitchFamily="34" charset="0"/>
              </a:rPr>
              <a:t>, includes a map of </a:t>
            </a:r>
            <a:r>
              <a:rPr lang="en-US" dirty="0" err="1" smtClean="0">
                <a:latin typeface="Arial" panose="020B0604020202020204" pitchFamily="34" charset="0"/>
                <a:cs typeface="Arial" panose="020B0604020202020204" pitchFamily="34" charset="0"/>
              </a:rPr>
              <a:t>ArDOT’s</a:t>
            </a:r>
            <a:r>
              <a:rPr lang="en-US" dirty="0" smtClean="0">
                <a:latin typeface="Arial" panose="020B0604020202020204" pitchFamily="34" charset="0"/>
                <a:cs typeface="Arial" panose="020B0604020202020204" pitchFamily="34" charset="0"/>
              </a:rPr>
              <a:t> Wildflower Routes. Over 1,000 miles of state and US highways have been designated as Wildflower Routes based on the presence of naturally occurring wildflower populations.</a:t>
            </a:r>
          </a:p>
          <a:p>
            <a:pPr marL="0" lvl="1" defTabSz="905708">
              <a:defRPr/>
            </a:pPr>
            <a:endParaRPr lang="en-US" dirty="0" smtClean="0">
              <a:latin typeface="Arial" panose="020B0604020202020204" pitchFamily="34" charset="0"/>
              <a:cs typeface="Arial" panose="020B0604020202020204" pitchFamily="34" charset="0"/>
            </a:endParaRPr>
          </a:p>
          <a:p>
            <a:pPr marL="0" lvl="1" defTabSz="905708">
              <a:defRPr/>
            </a:pPr>
            <a:r>
              <a:rPr lang="en-US" dirty="0" smtClean="0">
                <a:latin typeface="Arial" panose="020B0604020202020204" pitchFamily="34" charset="0"/>
                <a:cs typeface="Arial" panose="020B0604020202020204" pitchFamily="34" charset="0"/>
              </a:rPr>
              <a:t>And</a:t>
            </a:r>
            <a:r>
              <a:rPr lang="en-US" baseline="0" dirty="0" smtClean="0">
                <a:latin typeface="Arial" panose="020B0604020202020204" pitchFamily="34" charset="0"/>
                <a:cs typeface="Arial" panose="020B0604020202020204" pitchFamily="34" charset="0"/>
              </a:rPr>
              <a:t> we are very excited that c</a:t>
            </a:r>
            <a:r>
              <a:rPr lang="en-US" dirty="0" smtClean="0">
                <a:latin typeface="Arial" panose="020B0604020202020204" pitchFamily="34" charset="0"/>
                <a:cs typeface="Arial" panose="020B0604020202020204" pitchFamily="34" charset="0"/>
              </a:rPr>
              <a:t>urrently,</a:t>
            </a:r>
            <a:r>
              <a:rPr lang="en-US" baseline="0" dirty="0" smtClean="0">
                <a:latin typeface="Arial" panose="020B0604020202020204" pitchFamily="34" charset="0"/>
                <a:cs typeface="Arial" panose="020B0604020202020204" pitchFamily="34" charset="0"/>
              </a:rPr>
              <a:t> the Environmental Division is working with </a:t>
            </a:r>
            <a:r>
              <a:rPr lang="en-US" baseline="0" dirty="0" err="1" smtClean="0">
                <a:latin typeface="Arial" panose="020B0604020202020204" pitchFamily="34" charset="0"/>
                <a:cs typeface="Arial" panose="020B0604020202020204" pitchFamily="34" charset="0"/>
              </a:rPr>
              <a:t>ArDOT’s</a:t>
            </a:r>
            <a:r>
              <a:rPr lang="en-US" baseline="0" dirty="0" smtClean="0">
                <a:latin typeface="Arial" panose="020B0604020202020204" pitchFamily="34" charset="0"/>
                <a:cs typeface="Arial" panose="020B0604020202020204" pitchFamily="34" charset="0"/>
              </a:rPr>
              <a:t> photographer, Rusty Hubbard, and graphic designer, Paula Cigainero to redo our wildflower brochure! </a:t>
            </a:r>
            <a:endParaRPr lang="en-US" dirty="0" smtClean="0">
              <a:latin typeface="Arial" panose="020B0604020202020204" pitchFamily="34" charset="0"/>
              <a:cs typeface="Arial" panose="020B0604020202020204" pitchFamily="34" charset="0"/>
            </a:endParaRPr>
          </a:p>
          <a:p>
            <a:pPr defTabSz="905708">
              <a:defRPr/>
            </a:pPr>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14</a:t>
            </a:fld>
            <a:endParaRPr lang="en-US"/>
          </a:p>
        </p:txBody>
      </p:sp>
    </p:spTree>
    <p:extLst>
      <p:ext uri="{BB962C8B-B14F-4D97-AF65-F5344CB8AC3E}">
        <p14:creationId xmlns:p14="http://schemas.microsoft.com/office/powerpoint/2010/main" val="4081311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74827">
              <a:defRPr/>
            </a:pPr>
            <a:r>
              <a:rPr lang="en-US" dirty="0" smtClean="0">
                <a:latin typeface="Arial" panose="020B0604020202020204" pitchFamily="34" charset="0"/>
                <a:cs typeface="Arial" panose="020B0604020202020204" pitchFamily="34" charset="0"/>
              </a:rPr>
              <a:t>Native Wildflower Area signs are installed to raise public awareness of naturally occurring wildflower populations on highway rights-of-way. We encourage the public to inform us of large, showy stands of naturally occurring wildflowers along our</a:t>
            </a:r>
            <a:r>
              <a:rPr lang="en-US" baseline="0" dirty="0" smtClean="0">
                <a:latin typeface="Arial" panose="020B0604020202020204" pitchFamily="34" charset="0"/>
                <a:cs typeface="Arial" panose="020B0604020202020204" pitchFamily="34" charset="0"/>
              </a:rPr>
              <a:t> highways</a:t>
            </a:r>
            <a:r>
              <a:rPr lang="en-US" dirty="0" smtClean="0">
                <a:latin typeface="Arial" panose="020B0604020202020204" pitchFamily="34" charset="0"/>
                <a:cs typeface="Arial" panose="020B0604020202020204" pitchFamily="34" charset="0"/>
              </a:rPr>
              <a:t>. We work closely with the Arkansas Native Plant Society,</a:t>
            </a:r>
            <a:r>
              <a:rPr lang="en-US" baseline="0" dirty="0" smtClean="0">
                <a:latin typeface="Arial" panose="020B0604020202020204" pitchFamily="34" charset="0"/>
                <a:cs typeface="Arial" panose="020B0604020202020204" pitchFamily="34" charset="0"/>
              </a:rPr>
              <a:t> and most recently t</a:t>
            </a:r>
            <a:r>
              <a:rPr lang="en-US" dirty="0" smtClean="0">
                <a:latin typeface="Arial" panose="020B0604020202020204" pitchFamily="34" charset="0"/>
                <a:cs typeface="Arial" panose="020B0604020202020204" pitchFamily="34" charset="0"/>
              </a:rPr>
              <a:t>he Arkansas Native Plant Society</a:t>
            </a:r>
            <a:r>
              <a:rPr lang="en-US" baseline="0" dirty="0" smtClean="0">
                <a:latin typeface="Arial" panose="020B0604020202020204" pitchFamily="34" charset="0"/>
                <a:cs typeface="Arial" panose="020B0604020202020204" pitchFamily="34" charset="0"/>
              </a:rPr>
              <a:t> alerted us to a sizeable stand of yellow fringed orchids (</a:t>
            </a:r>
            <a:r>
              <a:rPr lang="en-US" i="1" baseline="0" dirty="0" err="1" smtClean="0">
                <a:latin typeface="Arial" panose="020B0604020202020204" pitchFamily="34" charset="0"/>
                <a:cs typeface="Arial" panose="020B0604020202020204" pitchFamily="34" charset="0"/>
              </a:rPr>
              <a:t>Platanthera</a:t>
            </a:r>
            <a:r>
              <a:rPr lang="en-US" i="1"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ciliaris</a:t>
            </a:r>
            <a:r>
              <a:rPr lang="en-US" baseline="0" dirty="0" smtClean="0">
                <a:latin typeface="Arial" panose="020B0604020202020204" pitchFamily="34" charset="0"/>
                <a:cs typeface="Arial" panose="020B0604020202020204" pitchFamily="34" charset="0"/>
              </a:rPr>
              <a:t>) on Highway 8 in Cleveland County. In these Native Wildflower Areas, spot spraying of invasive species is allowed, while broadcast spraying is prohibited and a once-a-year fall mowing is used to re-seed the area.</a:t>
            </a:r>
            <a:endParaRPr lang="en-US" dirty="0" smtClean="0">
              <a:latin typeface="Arial" panose="020B0604020202020204" pitchFamily="34" charset="0"/>
              <a:cs typeface="Arial" panose="020B0604020202020204" pitchFamily="34" charset="0"/>
            </a:endParaRPr>
          </a:p>
          <a:p>
            <a:pPr defTabSz="874827">
              <a:defRPr/>
            </a:pPr>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84441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sz="1400" dirty="0" err="1"/>
              <a:t>ArDOT’s</a:t>
            </a:r>
            <a:r>
              <a:rPr lang="en-US" sz="1400" dirty="0"/>
              <a:t> construction projects help </a:t>
            </a:r>
            <a:r>
              <a:rPr lang="en-US" sz="1400" dirty="0" smtClean="0"/>
              <a:t>to put </a:t>
            </a:r>
            <a:r>
              <a:rPr lang="en-US" sz="1400" dirty="0"/>
              <a:t>pollinator habitat on the ground as well. After every highway construction project, </a:t>
            </a:r>
            <a:r>
              <a:rPr lang="en-US" sz="1400" dirty="0" smtClean="0"/>
              <a:t>these six </a:t>
            </a:r>
            <a:r>
              <a:rPr lang="en-US" sz="1400" dirty="0"/>
              <a:t>native wildflowers are sown at a rate of 4 pounds per acre per our Standard Seeding Specification. Native seed mixes for roadside plantings should include a number of wildflowers with overlapping bloom times, so pollinators will have a continuous source of food and the roadside will be attractive throughout the growing season. And </a:t>
            </a:r>
            <a:r>
              <a:rPr lang="en-US" sz="1400" dirty="0" err="1"/>
              <a:t>ArDOT’s</a:t>
            </a:r>
            <a:r>
              <a:rPr lang="en-US" sz="1400" dirty="0"/>
              <a:t> wildflower mix accomplishes just that—we have the showy evening primrose blooming in April to May, sometimes as early as March, and the purple blazing star blooming in August to </a:t>
            </a:r>
            <a:r>
              <a:rPr lang="en-US" sz="1400" dirty="0" smtClean="0"/>
              <a:t>September,</a:t>
            </a:r>
            <a:r>
              <a:rPr lang="en-US" sz="1400" baseline="0" dirty="0" smtClean="0"/>
              <a:t> while the others are blooming in between.</a:t>
            </a:r>
            <a:endParaRPr lang="en-US" sz="1400" dirty="0"/>
          </a:p>
          <a:p>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16</a:t>
            </a:fld>
            <a:endParaRPr lang="en-US"/>
          </a:p>
        </p:txBody>
      </p:sp>
    </p:spTree>
    <p:extLst>
      <p:ext uri="{BB962C8B-B14F-4D97-AF65-F5344CB8AC3E}">
        <p14:creationId xmlns:p14="http://schemas.microsoft.com/office/powerpoint/2010/main" val="2721745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805">
              <a:defRPr/>
            </a:pPr>
            <a:r>
              <a:rPr lang="en-US" sz="1400" dirty="0"/>
              <a:t>Highway construction projects involving federal and state lands; National Forests and National Parks and State Parks, include a Special Provision in the job contract that directs the sowing of a native seed mix, which includes three native grasses and seven native wildflowers, including one milkweed species! Once native plants are established, they require less maintenance, water and fertilizer than nonnatives, and native vegetation on roadsides resist invasion by nonnatives and provide excellent pollinator and wildlife habitat. </a:t>
            </a:r>
            <a:endParaRPr lang="en-US" sz="1400" dirty="0" smtClean="0"/>
          </a:p>
          <a:p>
            <a:pPr defTabSz="905805">
              <a:defRPr/>
            </a:pPr>
            <a:endParaRPr lang="en-US" sz="1400" dirty="0"/>
          </a:p>
          <a:p>
            <a:r>
              <a:rPr lang="en-US" sz="1400" dirty="0"/>
              <a:t>Recently, we have also been coordinating with construction about a special provision to maintain wildflowers when a highway project is scheduled on a designated wildflower route. Specifically the scheduled/ongoing widening of Highway 425, south of Hamburg to the Louisiana line, we included a special provision to save and reuse topsoil on the job, so that the seed bank would remain intact. </a:t>
            </a:r>
          </a:p>
        </p:txBody>
      </p:sp>
      <p:sp>
        <p:nvSpPr>
          <p:cNvPr id="4" name="Slide Number Placeholder 3"/>
          <p:cNvSpPr>
            <a:spLocks noGrp="1"/>
          </p:cNvSpPr>
          <p:nvPr>
            <p:ph type="sldNum" sz="quarter" idx="10"/>
          </p:nvPr>
        </p:nvSpPr>
        <p:spPr/>
        <p:txBody>
          <a:bodyPr/>
          <a:lstStyle/>
          <a:p>
            <a:fld id="{D6095628-97D0-4B84-8AA7-E66C61CAD6C5}" type="slidenum">
              <a:rPr lang="en-US" smtClean="0"/>
              <a:pPr/>
              <a:t>17</a:t>
            </a:fld>
            <a:endParaRPr lang="en-US"/>
          </a:p>
        </p:txBody>
      </p:sp>
    </p:spTree>
    <p:extLst>
      <p:ext uri="{BB962C8B-B14F-4D97-AF65-F5344CB8AC3E}">
        <p14:creationId xmlns:p14="http://schemas.microsoft.com/office/powerpoint/2010/main" val="283401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 3</a:t>
            </a:r>
            <a:r>
              <a:rPr lang="en-US" baseline="0" dirty="0" smtClean="0"/>
              <a:t> - On </a:t>
            </a:r>
            <a:r>
              <a:rPr lang="en-US" dirty="0" smtClean="0"/>
              <a:t>I-30, from Fulton to Hope, the</a:t>
            </a:r>
            <a:r>
              <a:rPr lang="en-US" baseline="0" dirty="0" smtClean="0"/>
              <a:t> transition zone had become overgrown with weedy, woody vegetation. This vegetation was removed and mulched on site. </a:t>
            </a:r>
            <a:r>
              <a:rPr lang="en-US" dirty="0" smtClean="0"/>
              <a:t>District 3 is patiently waiting to see what wildflowers come up naturally. If nothing, then we will implement wildflower plantings along I-30, outside of the clear zone. District 3 has also started to clear some brush along</a:t>
            </a:r>
            <a:r>
              <a:rPr lang="en-US" baseline="0" dirty="0" smtClean="0"/>
              <a:t> roadsides near the Red River Welcome Center in Miller Co.</a:t>
            </a:r>
            <a:endParaRPr lang="en-US" dirty="0" smtClean="0"/>
          </a:p>
          <a:p>
            <a:r>
              <a:rPr lang="en-US" dirty="0" smtClean="0"/>
              <a:t>District 9 - The city of Mtn. Home wanted the</a:t>
            </a:r>
            <a:r>
              <a:rPr lang="en-US" baseline="0" dirty="0" smtClean="0"/>
              <a:t> Department </a:t>
            </a:r>
            <a:r>
              <a:rPr lang="en-US" dirty="0" smtClean="0"/>
              <a:t>to mow more frequently along the Highway 412</a:t>
            </a:r>
            <a:r>
              <a:rPr lang="en-US" baseline="0" dirty="0" smtClean="0"/>
              <a:t> bypass within Mtn. Home proper</a:t>
            </a:r>
            <a:r>
              <a:rPr lang="en-US" dirty="0" smtClean="0"/>
              <a:t>. </a:t>
            </a:r>
            <a:r>
              <a:rPr lang="en-US" dirty="0" err="1" smtClean="0"/>
              <a:t>ArDOT</a:t>
            </a:r>
            <a:r>
              <a:rPr lang="en-US" dirty="0" smtClean="0"/>
              <a:t> countered with planting wildflowers and an annual fall mowing.</a:t>
            </a:r>
          </a:p>
          <a:p>
            <a:r>
              <a:rPr lang="en-US" dirty="0" smtClean="0"/>
              <a:t>In</a:t>
            </a:r>
            <a:r>
              <a:rPr lang="en-US" baseline="0" dirty="0" smtClean="0"/>
              <a:t> the Highway 412/Highway 5</a:t>
            </a:r>
            <a:r>
              <a:rPr lang="en-US" dirty="0" smtClean="0"/>
              <a:t> Interchange, the brush was removed and burned on site. Obviously, burning</a:t>
            </a:r>
            <a:r>
              <a:rPr lang="en-US" baseline="0" dirty="0" smtClean="0"/>
              <a:t> vegetation on site, along highways, is not always practical, but it is a great way to restore nutrients to the soil, such as nitrogen. </a:t>
            </a:r>
            <a:r>
              <a:rPr lang="en-US" dirty="0" smtClean="0"/>
              <a:t>In the fall of 2017,</a:t>
            </a:r>
            <a:r>
              <a:rPr lang="en-US" baseline="0" dirty="0" smtClean="0"/>
              <a:t> wildflowers were planted within this interchange. District 9 also planted a 13-acre interchange near </a:t>
            </a:r>
            <a:r>
              <a:rPr lang="en-US" dirty="0" smtClean="0"/>
              <a:t>Huntsville. Ultimately, District 9 planted around 27 acres in wildflowers</a:t>
            </a:r>
            <a:r>
              <a:rPr lang="en-US" baseline="0" dirty="0" smtClean="0"/>
              <a:t> in 2017.</a:t>
            </a:r>
            <a:endParaRPr lang="en-US" dirty="0" smtClean="0"/>
          </a:p>
          <a:p>
            <a:r>
              <a:rPr lang="en-US" dirty="0" smtClean="0"/>
              <a:t>District 2 – On I-530, from White Hall to Hwy. 104, the transition zone was opened up by removing and mulchin</a:t>
            </a:r>
            <a:r>
              <a:rPr lang="en-US" baseline="0" dirty="0" smtClean="0"/>
              <a:t>g the scrub brush that had encroached in the transition zone. </a:t>
            </a:r>
            <a:r>
              <a:rPr lang="en-US" dirty="0" smtClean="0"/>
              <a:t>The brush clearing along I-530 really opened up areas in the right-of-way for more wildflowers.</a:t>
            </a:r>
          </a:p>
          <a:p>
            <a:r>
              <a:rPr lang="en-US" dirty="0" smtClean="0"/>
              <a:t>District 8 – The I-40 interchange in Morrilton was planted in the fall of 2017. </a:t>
            </a:r>
          </a:p>
          <a:p>
            <a:r>
              <a:rPr lang="en-US" dirty="0" smtClean="0"/>
              <a:t>District 8 and District 6 selective</a:t>
            </a:r>
            <a:r>
              <a:rPr lang="en-US" baseline="0" dirty="0" smtClean="0"/>
              <a:t>ly cleared brush from several interchanges to open up the areas for wildflowers.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095628-97D0-4B84-8AA7-E66C61CAD6C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284441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27">
              <a:defRPr/>
            </a:pPr>
            <a:r>
              <a:rPr lang="en-US" sz="1400" dirty="0" err="1" smtClean="0">
                <a:solidFill>
                  <a:prstClr val="black"/>
                </a:solidFill>
                <a:latin typeface="Arial" panose="020B0604020202020204" pitchFamily="34" charset="0"/>
                <a:cs typeface="Arial" panose="020B0604020202020204" pitchFamily="34" charset="0"/>
              </a:rPr>
              <a:t>ArDOT</a:t>
            </a:r>
            <a:r>
              <a:rPr lang="en-US" sz="1400" dirty="0" smtClean="0">
                <a:solidFill>
                  <a:prstClr val="black"/>
                </a:solidFill>
                <a:latin typeface="Arial" panose="020B0604020202020204" pitchFamily="34" charset="0"/>
                <a:cs typeface="Arial" panose="020B0604020202020204" pitchFamily="34" charset="0"/>
              </a:rPr>
              <a:t> is also encouraging the use </a:t>
            </a:r>
            <a:r>
              <a:rPr lang="en-US" sz="1400" dirty="0">
                <a:solidFill>
                  <a:prstClr val="black"/>
                </a:solidFill>
                <a:latin typeface="Arial" panose="020B0604020202020204" pitchFamily="34" charset="0"/>
                <a:cs typeface="Arial" panose="020B0604020202020204" pitchFamily="34" charset="0"/>
              </a:rPr>
              <a:t>native </a:t>
            </a:r>
            <a:r>
              <a:rPr lang="en-US" sz="1400" dirty="0" smtClean="0">
                <a:solidFill>
                  <a:prstClr val="black"/>
                </a:solidFill>
                <a:latin typeface="Arial" panose="020B0604020202020204" pitchFamily="34" charset="0"/>
                <a:cs typeface="Arial" panose="020B0604020202020204" pitchFamily="34" charset="0"/>
              </a:rPr>
              <a:t>plants in our Transportation</a:t>
            </a:r>
            <a:r>
              <a:rPr lang="en-US" sz="1400" baseline="0" dirty="0" smtClean="0">
                <a:solidFill>
                  <a:prstClr val="black"/>
                </a:solidFill>
                <a:latin typeface="Arial" panose="020B0604020202020204" pitchFamily="34" charset="0"/>
                <a:cs typeface="Arial" panose="020B0604020202020204" pitchFamily="34" charset="0"/>
              </a:rPr>
              <a:t> Alternatives Program. Native plants are </a:t>
            </a:r>
            <a:r>
              <a:rPr lang="en-US" sz="1400" dirty="0" smtClean="0">
                <a:solidFill>
                  <a:prstClr val="black"/>
                </a:solidFill>
                <a:latin typeface="Arial" panose="020B0604020202020204" pitchFamily="34" charset="0"/>
                <a:cs typeface="Arial" panose="020B0604020202020204" pitchFamily="34" charset="0"/>
              </a:rPr>
              <a:t>better </a:t>
            </a:r>
            <a:r>
              <a:rPr lang="en-US" sz="1400" dirty="0">
                <a:solidFill>
                  <a:prstClr val="black"/>
                </a:solidFill>
                <a:latin typeface="Arial" panose="020B0604020202020204" pitchFamily="34" charset="0"/>
                <a:cs typeface="Arial" panose="020B0604020202020204" pitchFamily="34" charset="0"/>
              </a:rPr>
              <a:t>adapted to </a:t>
            </a:r>
            <a:r>
              <a:rPr lang="en-US" sz="1400" dirty="0" smtClean="0">
                <a:solidFill>
                  <a:prstClr val="black"/>
                </a:solidFill>
                <a:latin typeface="Arial" panose="020B0604020202020204" pitchFamily="34" charset="0"/>
                <a:cs typeface="Arial" panose="020B0604020202020204" pitchFamily="34" charset="0"/>
              </a:rPr>
              <a:t>the local climates</a:t>
            </a:r>
            <a:r>
              <a:rPr lang="en-US" sz="1400" baseline="0" dirty="0" smtClean="0">
                <a:solidFill>
                  <a:prstClr val="black"/>
                </a:solidFill>
                <a:latin typeface="Arial" panose="020B0604020202020204" pitchFamily="34" charset="0"/>
                <a:cs typeface="Arial" panose="020B0604020202020204" pitchFamily="34" charset="0"/>
              </a:rPr>
              <a:t> and can provide excellent pollinator habitat in urban areas that may otherwise be devoid of such habitat. Planting pollinator habitat is an eligible activity for TAP funding. </a:t>
            </a:r>
          </a:p>
          <a:p>
            <a:pPr defTabSz="874827">
              <a:defRPr/>
            </a:pPr>
            <a:r>
              <a:rPr lang="en-US" sz="1400" b="1" baseline="0" dirty="0" smtClean="0">
                <a:solidFill>
                  <a:prstClr val="black"/>
                </a:solidFill>
                <a:latin typeface="Arial" panose="020B0604020202020204" pitchFamily="34" charset="0"/>
                <a:cs typeface="Arial" panose="020B0604020202020204" pitchFamily="34" charset="0"/>
              </a:rPr>
              <a:t>For example, the following would be considered Eligible </a:t>
            </a:r>
            <a:r>
              <a:rPr lang="en-US" b="1" dirty="0" smtClean="0">
                <a:solidFill>
                  <a:prstClr val="black"/>
                </a:solidFill>
                <a:latin typeface="Arial" panose="020B0604020202020204" pitchFamily="34" charset="0"/>
                <a:cs typeface="Arial" panose="020B0604020202020204" pitchFamily="34" charset="0"/>
              </a:rPr>
              <a:t>Project Activities</a:t>
            </a:r>
            <a:r>
              <a:rPr lang="en-US" b="1" baseline="0" dirty="0" smtClean="0">
                <a:solidFill>
                  <a:prstClr val="black"/>
                </a:solidFill>
                <a:latin typeface="Arial" panose="020B0604020202020204" pitchFamily="34" charset="0"/>
                <a:cs typeface="Arial" panose="020B0604020202020204" pitchFamily="34" charset="0"/>
              </a:rPr>
              <a:t>:</a:t>
            </a:r>
            <a:endParaRPr lang="en-US" b="1" dirty="0" smtClean="0">
              <a:solidFill>
                <a:prstClr val="black"/>
              </a:solidFill>
              <a:latin typeface="Arial" panose="020B0604020202020204" pitchFamily="34" charset="0"/>
              <a:cs typeface="Arial" panose="020B0604020202020204" pitchFamily="34" charset="0"/>
            </a:endParaRPr>
          </a:p>
          <a:p>
            <a:pPr marL="710796" lvl="1" indent="-273383">
              <a:buFont typeface="Wingdings" panose="05000000000000000000" pitchFamily="2" charset="2"/>
              <a:buChar char="v"/>
            </a:pPr>
            <a:r>
              <a:rPr lang="en-US" dirty="0" smtClean="0">
                <a:solidFill>
                  <a:prstClr val="black"/>
                </a:solidFill>
                <a:latin typeface="Arial" panose="020B0604020202020204" pitchFamily="34" charset="0"/>
                <a:cs typeface="Arial" panose="020B0604020202020204" pitchFamily="34" charset="0"/>
              </a:rPr>
              <a:t>Plant milkweeds and other nectar plants along existing Razorback Greenway corridor.</a:t>
            </a:r>
          </a:p>
          <a:p>
            <a:pPr marL="710796" lvl="1" indent="-273383">
              <a:buFont typeface="Wingdings" panose="05000000000000000000" pitchFamily="2" charset="2"/>
              <a:buChar char="v"/>
            </a:pPr>
            <a:r>
              <a:rPr lang="en-US" dirty="0" smtClean="0">
                <a:solidFill>
                  <a:prstClr val="black"/>
                </a:solidFill>
                <a:latin typeface="Arial" panose="020B0604020202020204" pitchFamily="34" charset="0"/>
                <a:cs typeface="Arial" panose="020B0604020202020204" pitchFamily="34" charset="0"/>
              </a:rPr>
              <a:t>Incorporate planting of milkweeds and other nectar sources into future trail projects funded through TAP </a:t>
            </a:r>
          </a:p>
          <a:p>
            <a:r>
              <a:rPr lang="en-US" sz="1400" dirty="0"/>
              <a:t>Adding a landscaping element to a project could strengthen one’s chances of being funded since it would benefit two or more of the eligible TE activities. </a:t>
            </a:r>
          </a:p>
        </p:txBody>
      </p:sp>
      <p:sp>
        <p:nvSpPr>
          <p:cNvPr id="4" name="Slide Number Placeholder 3"/>
          <p:cNvSpPr>
            <a:spLocks noGrp="1"/>
          </p:cNvSpPr>
          <p:nvPr>
            <p:ph type="sldNum" sz="quarter" idx="10"/>
          </p:nvPr>
        </p:nvSpPr>
        <p:spPr/>
        <p:txBody>
          <a:bodyPr/>
          <a:lstStyle/>
          <a:p>
            <a:fld id="{D6095628-97D0-4B84-8AA7-E66C61CAD6C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84441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By establishing clear zones and transition zones statewide, we are providing pollinator habitat during most of the growing season and following the best management practices that have been identified for pollinators and their habitat. We are able to avoid mowing pollinator habitat in its </a:t>
            </a:r>
            <a:r>
              <a:rPr lang="en-US" sz="1400" dirty="0" smtClean="0"/>
              <a:t>entirety,</a:t>
            </a:r>
            <a:r>
              <a:rPr lang="en-US" sz="1400" baseline="0" dirty="0" smtClean="0"/>
              <a:t> during peak insect activity and blooming periods by e</a:t>
            </a:r>
            <a:r>
              <a:rPr lang="en-US" sz="1400" dirty="0" smtClean="0"/>
              <a:t>stablishing transition </a:t>
            </a:r>
            <a:r>
              <a:rPr lang="en-US" sz="1400" dirty="0"/>
              <a:t>zones. We are limiting mowing to only once a year, in the fall, to leave native plants in bloom longer while dispersing mature seed in the fall</a:t>
            </a:r>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20</a:t>
            </a:fld>
            <a:endParaRPr lang="en-US"/>
          </a:p>
        </p:txBody>
      </p:sp>
    </p:spTree>
    <p:extLst>
      <p:ext uri="{BB962C8B-B14F-4D97-AF65-F5344CB8AC3E}">
        <p14:creationId xmlns:p14="http://schemas.microsoft.com/office/powerpoint/2010/main" val="401445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For the past 50 years or more, mowing &amp; herbicides have been the predominant methods used to control roadside vegetation on highway </a:t>
            </a:r>
            <a:r>
              <a:rPr lang="en-US" sz="1400" dirty="0" smtClean="0"/>
              <a:t>ROWs. </a:t>
            </a:r>
            <a:r>
              <a:rPr lang="en-US" sz="1400" dirty="0"/>
              <a:t>New environmental laws, reduced budgets and increased public interests have facilitated finding more environmentally sensitive methods, new technologies, lower maintenance costs and cost-effective alternatives to today’s methods toward management of roadside vegetation. </a:t>
            </a:r>
            <a:r>
              <a:rPr lang="en-US" sz="1400" dirty="0" smtClean="0"/>
              <a:t>Integrated Roadside</a:t>
            </a:r>
            <a:r>
              <a:rPr lang="en-US" sz="1400" baseline="0" dirty="0" smtClean="0"/>
              <a:t> Vegetation Management or IRVM is one of those alternatives. </a:t>
            </a:r>
          </a:p>
          <a:p>
            <a:endParaRPr lang="en-US" sz="1400" baseline="0" dirty="0" smtClean="0"/>
          </a:p>
          <a:p>
            <a:r>
              <a:rPr lang="en-US" sz="1400" dirty="0" smtClean="0"/>
              <a:t>IRVM </a:t>
            </a:r>
            <a:r>
              <a:rPr lang="en-US" sz="1400" dirty="0"/>
              <a:t>still utilizes mowing &amp; herbicide application to manage roadside vegetation; however, it aims to establish &amp; sustain native vegetation </a:t>
            </a:r>
            <a:r>
              <a:rPr lang="en-US" sz="1400" dirty="0" smtClean="0"/>
              <a:t>&amp; </a:t>
            </a:r>
            <a:r>
              <a:rPr lang="en-US" sz="1400" dirty="0"/>
              <a:t>to provide an aesthetically pleasing transportation system by reducing the amount of mowing and herbicide used</a:t>
            </a:r>
            <a:r>
              <a:rPr lang="en-US" sz="1400" dirty="0" smtClean="0"/>
              <a:t>. A </a:t>
            </a:r>
            <a:r>
              <a:rPr lang="en-US" sz="1400" dirty="0"/>
              <a:t>well-timed mowing </a:t>
            </a:r>
            <a:r>
              <a:rPr lang="en-US" sz="1400" dirty="0" smtClean="0"/>
              <a:t>regime and selective herbicide</a:t>
            </a:r>
            <a:r>
              <a:rPr lang="en-US" sz="1400" baseline="0" dirty="0" smtClean="0"/>
              <a:t> application</a:t>
            </a:r>
            <a:r>
              <a:rPr lang="en-US" sz="1400" dirty="0" smtClean="0"/>
              <a:t> </a:t>
            </a:r>
            <a:r>
              <a:rPr lang="en-US" sz="1400" dirty="0"/>
              <a:t>is </a:t>
            </a:r>
            <a:r>
              <a:rPr lang="en-US" sz="1400" dirty="0" smtClean="0"/>
              <a:t>also important </a:t>
            </a:r>
            <a:r>
              <a:rPr lang="en-US" sz="1400" dirty="0"/>
              <a:t>for </a:t>
            </a:r>
            <a:r>
              <a:rPr lang="en-US" sz="1400" dirty="0" err="1" smtClean="0"/>
              <a:t>maintaing</a:t>
            </a:r>
            <a:r>
              <a:rPr lang="en-US" sz="1400" dirty="0" smtClean="0"/>
              <a:t> pollinator</a:t>
            </a:r>
            <a:r>
              <a:rPr lang="en-US" sz="1400" baseline="0" dirty="0" smtClean="0"/>
              <a:t> habitat, </a:t>
            </a:r>
            <a:r>
              <a:rPr lang="en-US" sz="1400" dirty="0" smtClean="0"/>
              <a:t>as it reduces woody vegetation and invasive</a:t>
            </a:r>
            <a:r>
              <a:rPr lang="en-US" sz="1400" baseline="0" dirty="0" smtClean="0"/>
              <a:t> species </a:t>
            </a:r>
            <a:r>
              <a:rPr lang="en-US" sz="1400" dirty="0" smtClean="0"/>
              <a:t>encroachment</a:t>
            </a:r>
            <a:r>
              <a:rPr lang="en-US" sz="1400" baseline="0" dirty="0" smtClean="0"/>
              <a:t> and disperses seed</a:t>
            </a:r>
            <a:r>
              <a:rPr lang="en-US" sz="1400" dirty="0" smtClean="0"/>
              <a:t>. </a:t>
            </a:r>
            <a:r>
              <a:rPr lang="en-US" sz="1400" dirty="0"/>
              <a:t>Using </a:t>
            </a:r>
            <a:r>
              <a:rPr lang="en-US" sz="1400" dirty="0" smtClean="0"/>
              <a:t>IRVM practices</a:t>
            </a:r>
            <a:r>
              <a:rPr lang="en-US" sz="1400" dirty="0"/>
              <a:t>, the </a:t>
            </a:r>
            <a:r>
              <a:rPr lang="en-US" sz="1400" dirty="0" err="1"/>
              <a:t>ArDOT</a:t>
            </a:r>
            <a:r>
              <a:rPr lang="en-US" sz="1400" dirty="0"/>
              <a:t> Environmental and Maintenance Divisions have come together to provide safe, aesthetically pleasing and functional transportation systems for the traveling public and pollinating insects. </a:t>
            </a:r>
          </a:p>
        </p:txBody>
      </p:sp>
      <p:sp>
        <p:nvSpPr>
          <p:cNvPr id="4" name="Slide Number Placeholder 3"/>
          <p:cNvSpPr>
            <a:spLocks noGrp="1"/>
          </p:cNvSpPr>
          <p:nvPr>
            <p:ph type="sldNum" sz="quarter" idx="10"/>
          </p:nvPr>
        </p:nvSpPr>
        <p:spPr/>
        <p:txBody>
          <a:bodyPr/>
          <a:lstStyle/>
          <a:p>
            <a:fld id="{D6095628-97D0-4B84-8AA7-E66C61CAD6C5}" type="slidenum">
              <a:rPr lang="en-US" smtClean="0"/>
              <a:pPr/>
              <a:t>3</a:t>
            </a:fld>
            <a:endParaRPr lang="en-US"/>
          </a:p>
        </p:txBody>
      </p:sp>
    </p:spTree>
    <p:extLst>
      <p:ext uri="{BB962C8B-B14F-4D97-AF65-F5344CB8AC3E}">
        <p14:creationId xmlns:p14="http://schemas.microsoft.com/office/powerpoint/2010/main" val="4092373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 to the number of benefits planting native wildflowers along highway rights-of-way the Department can receive, from improving roadside aesthetic and cutting maintenance costs from reduced mowing, there is another benefit to the Department. In August of 2014, a petition to list the Monarch butterfly as a federally listed species was submitted to the US Fish and Wildlife Service. While the Service is currently reviewing this petition, several states, including other DOTs, have begun to formalize commitments to providing pollinator habitat along rights-of-way through </a:t>
            </a:r>
            <a:r>
              <a:rPr lang="en-US" dirty="0" smtClean="0"/>
              <a:t>Candidate Conservation Agreements with Assurances. Candidate Conservation Agreements with Assurances  are formal, voluntary</a:t>
            </a:r>
            <a:r>
              <a:rPr lang="en-US" baseline="0" dirty="0" smtClean="0"/>
              <a:t> agreements between the US Fish and Wildlife and non-federal landowners to address the conservation needs of candidate species or species likely to become candidates.</a:t>
            </a:r>
          </a:p>
          <a:p>
            <a:endParaRPr lang="en-US" baseline="0" dirty="0" smtClean="0"/>
          </a:p>
          <a:p>
            <a:r>
              <a:rPr lang="en-US" baseline="0" dirty="0" smtClean="0"/>
              <a:t>Participants receive assurances that they will not be required to implement additional conservation measures beyond those in the CCAA. So what are the proposed conservation measures? Well, everything we’ve talked about today—reduced mowing and herbicide use, implementing wildflower plantings to improve and create pollinator habitat, all while maintaining pollinator habitat in the transition zone year-round by mowing only once in the fall. What this means for </a:t>
            </a:r>
            <a:r>
              <a:rPr lang="en-US" baseline="0" dirty="0" err="1" smtClean="0"/>
              <a:t>ArDOT</a:t>
            </a:r>
            <a:r>
              <a:rPr lang="en-US" baseline="0" dirty="0" smtClean="0"/>
              <a:t> is that if the monarch butterfly is ever listed as a federally threatened or endangered species, maintenance will not be required to do any additional consultation or conservation efforts.</a:t>
            </a:r>
            <a:endParaRPr lang="en-US"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21</a:t>
            </a:fld>
            <a:endParaRPr lang="en-US"/>
          </a:p>
        </p:txBody>
      </p:sp>
    </p:spTree>
    <p:extLst>
      <p:ext uri="{BB962C8B-B14F-4D97-AF65-F5344CB8AC3E}">
        <p14:creationId xmlns:p14="http://schemas.microsoft.com/office/powerpoint/2010/main" val="271211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Arkansas Department of Transportation is a standing and dedicated committee member to the Arkansas Monarch Conservation Partnership. We were featured in a short film about Monarch Conservation for state initiatives, and we had an amazing turnout to last year’s Monarch and Pollinator Summit. You can visit arkansasmonarchs.org to find pollinator-friendly plant list, best management practices, and to find out about upcoming events.</a:t>
            </a:r>
            <a:endParaRPr lang="en-US"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22</a:t>
            </a:fld>
            <a:endParaRPr lang="en-US"/>
          </a:p>
        </p:txBody>
      </p:sp>
    </p:spTree>
    <p:extLst>
      <p:ext uri="{BB962C8B-B14F-4D97-AF65-F5344CB8AC3E}">
        <p14:creationId xmlns:p14="http://schemas.microsoft.com/office/powerpoint/2010/main" val="2712112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225" y="4164578"/>
            <a:ext cx="6708251" cy="4988047"/>
          </a:xfrm>
        </p:spPr>
        <p:txBody>
          <a:bodyPr/>
          <a:lstStyle/>
          <a:p>
            <a:r>
              <a:rPr lang="en-US" sz="1300" b="0" dirty="0" smtClean="0"/>
              <a:t>In summary, </a:t>
            </a:r>
            <a:r>
              <a:rPr lang="en-US" sz="1300" b="0" dirty="0" err="1" smtClean="0"/>
              <a:t>ArDOT</a:t>
            </a:r>
            <a:r>
              <a:rPr lang="en-US" sz="1300" b="0" dirty="0" smtClean="0"/>
              <a:t> has adopted </a:t>
            </a:r>
            <a:r>
              <a:rPr lang="en-US" sz="1300" b="0" dirty="0"/>
              <a:t>IRVM techniques </a:t>
            </a:r>
            <a:r>
              <a:rPr lang="en-US" sz="1300" b="0" dirty="0" smtClean="0"/>
              <a:t>to </a:t>
            </a:r>
            <a:r>
              <a:rPr lang="en-US" sz="1300" b="0" dirty="0"/>
              <a:t>preserve </a:t>
            </a:r>
            <a:r>
              <a:rPr lang="en-US" sz="1300" b="0" dirty="0" smtClean="0"/>
              <a:t>and maintain native vegetation in</a:t>
            </a:r>
            <a:r>
              <a:rPr lang="en-US" sz="1300" b="0" baseline="0" dirty="0" smtClean="0"/>
              <a:t> order to provide</a:t>
            </a:r>
            <a:r>
              <a:rPr lang="en-US" sz="1300" b="0" dirty="0" smtClean="0"/>
              <a:t> pollinator habitat. Some </a:t>
            </a:r>
            <a:r>
              <a:rPr lang="en-US" sz="1300" b="0" dirty="0"/>
              <a:t>13,000 miles statewide incorporate IRVM practices, minus the Good Neighbor Policy—we mow adjacent to front yards.</a:t>
            </a:r>
          </a:p>
          <a:p>
            <a:endParaRPr lang="en-US" sz="1300" b="0" dirty="0"/>
          </a:p>
          <a:p>
            <a:r>
              <a:rPr lang="en-US" sz="1300" b="0" dirty="0" err="1" smtClean="0"/>
              <a:t>ArDOT</a:t>
            </a:r>
            <a:r>
              <a:rPr lang="en-US" sz="1300" b="0" dirty="0" smtClean="0"/>
              <a:t> incorporates</a:t>
            </a:r>
            <a:r>
              <a:rPr lang="en-US" sz="1300" b="0" baseline="0" dirty="0" smtClean="0"/>
              <a:t> a native seed mix into every highway construction contract. </a:t>
            </a:r>
          </a:p>
          <a:p>
            <a:endParaRPr lang="en-US" sz="1300" b="0" baseline="0" dirty="0" smtClean="0"/>
          </a:p>
          <a:p>
            <a:r>
              <a:rPr lang="en-US" sz="1300" b="0" dirty="0" err="1" smtClean="0"/>
              <a:t>ArDOT’s</a:t>
            </a:r>
            <a:r>
              <a:rPr lang="en-US" sz="1300" b="0" dirty="0" smtClean="0"/>
              <a:t> </a:t>
            </a:r>
            <a:r>
              <a:rPr lang="en-US" sz="1300" b="0" dirty="0"/>
              <a:t>ongoing wildflower programs add several wildflower sites along our roadsides each year. For example, we have </a:t>
            </a:r>
            <a:r>
              <a:rPr lang="en-US" sz="1300" b="0" dirty="0" smtClean="0"/>
              <a:t>five Operation </a:t>
            </a:r>
            <a:r>
              <a:rPr lang="en-US" sz="1300" b="0" dirty="0"/>
              <a:t>Wildflower Projects scheduled for this year.</a:t>
            </a:r>
          </a:p>
          <a:p>
            <a:pPr defTabSz="905708">
              <a:defRPr/>
            </a:pPr>
            <a:endParaRPr lang="en-US" sz="1300" b="0" dirty="0"/>
          </a:p>
          <a:p>
            <a:r>
              <a:rPr lang="en-US" sz="1300" b="0" dirty="0" smtClean="0"/>
              <a:t>Currently, Environmental and Maintenance Divisions are working on formalizing</a:t>
            </a:r>
            <a:r>
              <a:rPr lang="en-US" sz="1300" b="0" baseline="0" dirty="0" smtClean="0"/>
              <a:t> our roadside vegetation management plan to ensure our maintenance activities are covered if the monarch butterfly ever becomes federally listed. </a:t>
            </a:r>
            <a:endParaRPr lang="en-US" sz="1300" b="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23</a:t>
            </a:fld>
            <a:endParaRPr lang="en-US"/>
          </a:p>
        </p:txBody>
      </p:sp>
    </p:spTree>
    <p:extLst>
      <p:ext uri="{BB962C8B-B14F-4D97-AF65-F5344CB8AC3E}">
        <p14:creationId xmlns:p14="http://schemas.microsoft.com/office/powerpoint/2010/main" val="2081663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095628-97D0-4B84-8AA7-E66C61CAD6C5}" type="slidenum">
              <a:rPr lang="en-US" smtClean="0"/>
              <a:pPr/>
              <a:t>24</a:t>
            </a:fld>
            <a:endParaRPr lang="en-US"/>
          </a:p>
        </p:txBody>
      </p:sp>
    </p:spTree>
    <p:extLst>
      <p:ext uri="{BB962C8B-B14F-4D97-AF65-F5344CB8AC3E}">
        <p14:creationId xmlns:p14="http://schemas.microsoft.com/office/powerpoint/2010/main" val="271211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4719" y="4240155"/>
            <a:ext cx="6256010" cy="4836894"/>
          </a:xfrm>
        </p:spPr>
        <p:txBody>
          <a:bodyPr/>
          <a:lstStyle/>
          <a:p>
            <a:r>
              <a:rPr lang="en-US" sz="1300" dirty="0"/>
              <a:t>The Monarch Joint Venture and the US Fish and Wildlife Service have outlined a series of Best Management Practices in their published handout, Mowing: Best Practices for Monarchs</a:t>
            </a:r>
            <a:r>
              <a:rPr lang="en-US" sz="1300" dirty="0" smtClean="0"/>
              <a:t>. </a:t>
            </a:r>
            <a:endParaRPr lang="en-US" sz="1300" dirty="0"/>
          </a:p>
          <a:p>
            <a:endParaRPr lang="en-US" sz="13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Avoid mowing the entire habitat to leave refuge areas for wildlife using the site at the time of mowing. This will allow for re-colonization of the mowed site by seed dispersal from the adjacent, un-mowed areas. Leave areas that may be good nesting sites for pollinators and other wildlife; for example, areas with accumulated leaf litter, dead stems and other ground cover OR areas with known host plants; for example, areas with large stands of milkweeds. Marking known areas may prevent accidental mowing.</a:t>
            </a:r>
          </a:p>
          <a:p>
            <a:endParaRPr lang="en-US" sz="1300" dirty="0" smtClean="0"/>
          </a:p>
          <a:p>
            <a:r>
              <a:rPr lang="en-US" sz="1300" dirty="0" smtClean="0"/>
              <a:t>Untimely </a:t>
            </a:r>
            <a:r>
              <a:rPr lang="en-US" sz="1300" dirty="0"/>
              <a:t>mowing can result in high levels of insect mortality and habitat removal. Mowers can directly kill insect eggs, larvae, pupae and even adults; mowing also removes important landscape features that provide nectar and pollen resources, plant diversity and may impact nesting areas used by pollinators.</a:t>
            </a:r>
          </a:p>
          <a:p>
            <a:endParaRPr lang="en-US" sz="1300" dirty="0"/>
          </a:p>
          <a:p>
            <a:r>
              <a:rPr lang="en-US" sz="1300" dirty="0"/>
              <a:t>Avoid mowing during times of peak insect activity; this timing will vary between species. </a:t>
            </a:r>
            <a:r>
              <a:rPr lang="en-US" sz="1300" dirty="0" smtClean="0"/>
              <a:t>Avoid mowing plants while</a:t>
            </a:r>
            <a:r>
              <a:rPr lang="en-US" sz="1300" baseline="0" dirty="0" smtClean="0"/>
              <a:t> in bloom, and limit mowing to no more than twice per year.</a:t>
            </a:r>
            <a:endParaRPr lang="en-US" sz="1300" dirty="0" smtClean="0"/>
          </a:p>
          <a:p>
            <a:endParaRPr lang="en-US" sz="1300" dirty="0" smtClean="0"/>
          </a:p>
          <a:p>
            <a:r>
              <a:rPr lang="en-US" sz="1300" dirty="0" smtClean="0"/>
              <a:t>We are going to take a more in-depth look at a few of these BMPs &amp; how </a:t>
            </a:r>
            <a:r>
              <a:rPr lang="en-US" sz="1300" dirty="0" err="1" smtClean="0"/>
              <a:t>ArDOT</a:t>
            </a:r>
            <a:r>
              <a:rPr lang="en-US" sz="1300" dirty="0" smtClean="0"/>
              <a:t> has incorporated them</a:t>
            </a:r>
            <a:r>
              <a:rPr lang="en-US" sz="1300" baseline="0" dirty="0" smtClean="0"/>
              <a:t> into our maintenance practices.</a:t>
            </a:r>
            <a:endParaRPr lang="en-US" sz="13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4</a:t>
            </a:fld>
            <a:endParaRPr lang="en-US"/>
          </a:p>
        </p:txBody>
      </p:sp>
    </p:spTree>
    <p:extLst>
      <p:ext uri="{BB962C8B-B14F-4D97-AF65-F5344CB8AC3E}">
        <p14:creationId xmlns:p14="http://schemas.microsoft.com/office/powerpoint/2010/main" val="23702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At </a:t>
            </a:r>
            <a:r>
              <a:rPr lang="en-US" sz="1400" dirty="0" err="1" smtClean="0"/>
              <a:t>ArDOT</a:t>
            </a:r>
            <a:r>
              <a:rPr lang="en-US" sz="1400" dirty="0" smtClean="0"/>
              <a:t>, we are utilizing IRVM to reduce mowing to once a year on a large percentage of our transportation system, which has potential cost-saving benefits. We </a:t>
            </a:r>
            <a:r>
              <a:rPr lang="en-US" sz="1400" dirty="0"/>
              <a:t>have divided our rights-of-way into three parts: the clear zone, the transition zone and the natural zone. The clear zone is mowed three times a year and broadcast application of herbicides is used prior to and between mowing cycles to maintain sight distances. The transition zone is mowed once a year and is where we want wildflowers to thrive. </a:t>
            </a:r>
            <a:r>
              <a:rPr lang="en-US" sz="1400" dirty="0" smtClean="0"/>
              <a:t>This</a:t>
            </a:r>
            <a:r>
              <a:rPr lang="en-US" sz="1400" baseline="0" dirty="0" smtClean="0"/>
              <a:t> is i</a:t>
            </a:r>
            <a:r>
              <a:rPr lang="en-US" sz="1400" dirty="0" smtClean="0"/>
              <a:t>n line with</a:t>
            </a:r>
            <a:r>
              <a:rPr lang="en-US" sz="1400" baseline="0" dirty="0" smtClean="0"/>
              <a:t> the Avoid Mowing the entire habitat, Avoid mowing during peak insect activity and peak blooming period and limit mowing BMPs, due to the transition zone only being mowed once a year in the fall. </a:t>
            </a:r>
            <a:endParaRPr lang="en-US" sz="1400" dirty="0"/>
          </a:p>
          <a:p>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5</a:t>
            </a:fld>
            <a:endParaRPr lang="en-US"/>
          </a:p>
        </p:txBody>
      </p:sp>
    </p:spTree>
    <p:extLst>
      <p:ext uri="{BB962C8B-B14F-4D97-AF65-F5344CB8AC3E}">
        <p14:creationId xmlns:p14="http://schemas.microsoft.com/office/powerpoint/2010/main" val="85410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practices </a:t>
            </a:r>
            <a:r>
              <a:rPr lang="en-US" sz="1400" dirty="0" smtClean="0"/>
              <a:t>have been extended</a:t>
            </a:r>
            <a:r>
              <a:rPr lang="en-US" sz="1400" baseline="0" dirty="0" smtClean="0"/>
              <a:t> </a:t>
            </a:r>
            <a:r>
              <a:rPr lang="en-US" sz="1400" dirty="0" smtClean="0"/>
              <a:t>to the vegetation </a:t>
            </a:r>
            <a:r>
              <a:rPr lang="en-US" sz="1400" dirty="0"/>
              <a:t>management </a:t>
            </a:r>
            <a:r>
              <a:rPr lang="en-US" sz="1400" dirty="0" smtClean="0"/>
              <a:t>within </a:t>
            </a:r>
            <a:r>
              <a:rPr lang="en-US" sz="1400" dirty="0"/>
              <a:t>our interchanges as well. With some of our larger interchanges being around 30 acres in size, </a:t>
            </a:r>
            <a:r>
              <a:rPr lang="en-US" sz="1400" dirty="0" smtClean="0"/>
              <a:t>reducing mowing in these areas can drastically </a:t>
            </a:r>
            <a:r>
              <a:rPr lang="en-US" sz="1400" dirty="0"/>
              <a:t>cut maintenance personnel time </a:t>
            </a:r>
            <a:r>
              <a:rPr lang="en-US" sz="1400" dirty="0" smtClean="0"/>
              <a:t>spent</a:t>
            </a:r>
            <a:r>
              <a:rPr lang="en-US" sz="1400" baseline="0" dirty="0" smtClean="0"/>
              <a:t> </a:t>
            </a:r>
            <a:r>
              <a:rPr lang="en-US" sz="1400" dirty="0" smtClean="0"/>
              <a:t>and </a:t>
            </a:r>
            <a:r>
              <a:rPr lang="en-US" sz="1400" dirty="0"/>
              <a:t>costs. </a:t>
            </a:r>
          </a:p>
        </p:txBody>
      </p:sp>
      <p:sp>
        <p:nvSpPr>
          <p:cNvPr id="4" name="Slide Number Placeholder 3"/>
          <p:cNvSpPr>
            <a:spLocks noGrp="1"/>
          </p:cNvSpPr>
          <p:nvPr>
            <p:ph type="sldNum" sz="quarter" idx="10"/>
          </p:nvPr>
        </p:nvSpPr>
        <p:spPr/>
        <p:txBody>
          <a:bodyPr/>
          <a:lstStyle/>
          <a:p>
            <a:fld id="{D6095628-97D0-4B84-8AA7-E66C61CAD6C5}" type="slidenum">
              <a:rPr lang="en-US" smtClean="0"/>
              <a:pPr/>
              <a:t>6</a:t>
            </a:fld>
            <a:endParaRPr lang="en-US"/>
          </a:p>
        </p:txBody>
      </p:sp>
    </p:spTree>
    <p:extLst>
      <p:ext uri="{BB962C8B-B14F-4D97-AF65-F5344CB8AC3E}">
        <p14:creationId xmlns:p14="http://schemas.microsoft.com/office/powerpoint/2010/main" val="401445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photo shows an established transition zone and a maintained clear zone on US Highway 425 in Ashley County. Highway 425 is one of </a:t>
            </a:r>
            <a:r>
              <a:rPr lang="en-US" sz="1400" dirty="0" err="1"/>
              <a:t>ArDOT’s</a:t>
            </a:r>
            <a:r>
              <a:rPr lang="en-US" sz="1400" dirty="0"/>
              <a:t> designated Wildflower Routes, from south of Star City to the Louisiana line. </a:t>
            </a:r>
          </a:p>
          <a:p>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7</a:t>
            </a:fld>
            <a:endParaRPr lang="en-US"/>
          </a:p>
        </p:txBody>
      </p:sp>
    </p:spTree>
    <p:extLst>
      <p:ext uri="{BB962C8B-B14F-4D97-AF65-F5344CB8AC3E}">
        <p14:creationId xmlns:p14="http://schemas.microsoft.com/office/powerpoint/2010/main" val="4014456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Typically, medians of divided highways and interstates are included in the Clear Zone, and </a:t>
            </a:r>
            <a:r>
              <a:rPr lang="en-US" sz="1400" dirty="0" smtClean="0"/>
              <a:t>are </a:t>
            </a:r>
            <a:r>
              <a:rPr lang="en-US" sz="1400" dirty="0"/>
              <a:t>mowed 3x a year and broadcast spraying is utilized to manage vegetation. In District 8, they are very proud of their large showy, stands </a:t>
            </a:r>
            <a:r>
              <a:rPr lang="en-US" sz="1400" dirty="0" smtClean="0"/>
              <a:t>of </a:t>
            </a:r>
            <a:r>
              <a:rPr lang="en-US" sz="1400" dirty="0"/>
              <a:t>Indian paintbrush, crimson clover, and showy evening </a:t>
            </a:r>
            <a:r>
              <a:rPr lang="en-US" sz="1400" dirty="0" smtClean="0"/>
              <a:t>primrose in April and May. </a:t>
            </a:r>
            <a:r>
              <a:rPr lang="en-US" sz="1400" dirty="0"/>
              <a:t>This 3- to 4-mile stretch of I-40 near Ozark is managed by delaying the first mowing </a:t>
            </a:r>
            <a:r>
              <a:rPr lang="en-US" sz="1400" dirty="0" smtClean="0"/>
              <a:t>cycle and limiting herbicide use </a:t>
            </a:r>
            <a:r>
              <a:rPr lang="en-US" sz="1400" dirty="0"/>
              <a:t>to proliferate these wildflowers</a:t>
            </a:r>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8</a:t>
            </a:fld>
            <a:endParaRPr lang="en-US"/>
          </a:p>
        </p:txBody>
      </p:sp>
    </p:spTree>
    <p:extLst>
      <p:ext uri="{BB962C8B-B14F-4D97-AF65-F5344CB8AC3E}">
        <p14:creationId xmlns:p14="http://schemas.microsoft.com/office/powerpoint/2010/main" val="401445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4719" y="4240155"/>
            <a:ext cx="6256010" cy="4836894"/>
          </a:xfrm>
        </p:spPr>
        <p:txBody>
          <a:bodyPr/>
          <a:lstStyle/>
          <a:p>
            <a:r>
              <a:rPr lang="en-US" sz="1200" dirty="0">
                <a:latin typeface="Arial" panose="020B0604020202020204" pitchFamily="34" charset="0"/>
                <a:cs typeface="Arial" panose="020B0604020202020204" pitchFamily="34" charset="0"/>
              </a:rPr>
              <a:t>It has been established </a:t>
            </a:r>
            <a:r>
              <a:rPr lang="en-US" sz="1200" dirty="0" smtClean="0">
                <a:latin typeface="Arial" panose="020B0604020202020204" pitchFamily="34" charset="0"/>
                <a:cs typeface="Arial" panose="020B0604020202020204" pitchFamily="34" charset="0"/>
              </a:rPr>
              <a:t>that reduced </a:t>
            </a:r>
            <a:r>
              <a:rPr lang="en-US" sz="1200" dirty="0">
                <a:latin typeface="Arial" panose="020B0604020202020204" pitchFamily="34" charset="0"/>
                <a:cs typeface="Arial" panose="020B0604020202020204" pitchFamily="34" charset="0"/>
              </a:rPr>
              <a:t>and </a:t>
            </a:r>
            <a:r>
              <a:rPr lang="en-US" sz="1200" dirty="0" smtClean="0">
                <a:latin typeface="Arial" panose="020B0604020202020204" pitchFamily="34" charset="0"/>
                <a:cs typeface="Arial" panose="020B0604020202020204" pitchFamily="34" charset="0"/>
              </a:rPr>
              <a:t>well-timed </a:t>
            </a:r>
            <a:r>
              <a:rPr lang="en-US" sz="1200" dirty="0">
                <a:latin typeface="Arial" panose="020B0604020202020204" pitchFamily="34" charset="0"/>
                <a:cs typeface="Arial" panose="020B0604020202020204" pitchFamily="34" charset="0"/>
              </a:rPr>
              <a:t>mowing regimes </a:t>
            </a:r>
            <a:r>
              <a:rPr lang="en-US" sz="1200" dirty="0" smtClean="0">
                <a:latin typeface="Arial" panose="020B0604020202020204" pitchFamily="34" charset="0"/>
                <a:cs typeface="Arial" panose="020B0604020202020204" pitchFamily="34" charset="0"/>
              </a:rPr>
              <a:t>are </a:t>
            </a:r>
            <a:r>
              <a:rPr lang="en-US" sz="1200" dirty="0">
                <a:latin typeface="Arial" panose="020B0604020202020204" pitchFamily="34" charset="0"/>
                <a:cs typeface="Arial" panose="020B0604020202020204" pitchFamily="34" charset="0"/>
              </a:rPr>
              <a:t>vital to </a:t>
            </a:r>
            <a:r>
              <a:rPr lang="en-US" sz="1200" dirty="0" smtClean="0">
                <a:latin typeface="Arial" panose="020B0604020202020204" pitchFamily="34" charset="0"/>
                <a:cs typeface="Arial" panose="020B0604020202020204" pitchFamily="34" charset="0"/>
              </a:rPr>
              <a:t>maintaining pollinator </a:t>
            </a:r>
            <a:r>
              <a:rPr lang="en-US" sz="1200" dirty="0">
                <a:latin typeface="Arial" panose="020B0604020202020204" pitchFamily="34" charset="0"/>
                <a:cs typeface="Arial" panose="020B0604020202020204" pitchFamily="34" charset="0"/>
              </a:rPr>
              <a:t>habitat along roadsides</a:t>
            </a:r>
            <a:r>
              <a:rPr lang="en-US" sz="1200" dirty="0" smtClean="0">
                <a:latin typeface="Arial" panose="020B0604020202020204" pitchFamily="34" charset="0"/>
                <a:cs typeface="Arial" panose="020B0604020202020204" pitchFamily="34" charset="0"/>
              </a:rPr>
              <a:t>. So </a:t>
            </a:r>
            <a:r>
              <a:rPr lang="en-US" sz="1200" dirty="0">
                <a:latin typeface="Arial" panose="020B0604020202020204" pitchFamily="34" charset="0"/>
                <a:cs typeface="Arial" panose="020B0604020202020204" pitchFamily="34" charset="0"/>
              </a:rPr>
              <a:t>when is the correct time to mow? </a:t>
            </a:r>
            <a:r>
              <a:rPr lang="en-US" sz="1200" dirty="0" smtClean="0">
                <a:latin typeface="Arial" panose="020B0604020202020204" pitchFamily="34" charset="0"/>
                <a:cs typeface="Arial" panose="020B0604020202020204" pitchFamily="34" charset="0"/>
              </a:rPr>
              <a:t>As </a:t>
            </a:r>
            <a:r>
              <a:rPr lang="en-US" sz="1200" dirty="0">
                <a:latin typeface="Arial" panose="020B0604020202020204" pitchFamily="34" charset="0"/>
                <a:cs typeface="Arial" panose="020B0604020202020204" pitchFamily="34" charset="0"/>
              </a:rPr>
              <a:t>a rule of thumb, avoid mowing during peak flowering times and peak pollinator activity. Fortunately for us, these are not mutually exclusive as peak pollinator activity will correlate with peak flowering times. </a:t>
            </a:r>
            <a:r>
              <a:rPr lang="en-US" sz="1200" dirty="0" smtClean="0">
                <a:latin typeface="Arial" panose="020B0604020202020204" pitchFamily="34" charset="0"/>
                <a:cs typeface="Arial" panose="020B0604020202020204" pitchFamily="34" charset="0"/>
              </a:rPr>
              <a:t>During </a:t>
            </a:r>
            <a:r>
              <a:rPr lang="en-US" sz="1200" dirty="0">
                <a:latin typeface="Arial" panose="020B0604020202020204" pitchFamily="34" charset="0"/>
                <a:cs typeface="Arial" panose="020B0604020202020204" pitchFamily="34" charset="0"/>
              </a:rPr>
              <a:t>March-April, Monarchs are passing through Arkansas as they journey </a:t>
            </a:r>
            <a:r>
              <a:rPr lang="en-US" sz="1200" dirty="0" smtClean="0">
                <a:latin typeface="Arial" panose="020B0604020202020204" pitchFamily="34" charset="0"/>
                <a:cs typeface="Arial" panose="020B0604020202020204" pitchFamily="34" charset="0"/>
              </a:rPr>
              <a:t>north, and in </a:t>
            </a:r>
            <a:r>
              <a:rPr lang="en-US" sz="1200" dirty="0">
                <a:latin typeface="Arial" panose="020B0604020202020204" pitchFamily="34" charset="0"/>
                <a:cs typeface="Arial" panose="020B0604020202020204" pitchFamily="34" charset="0"/>
              </a:rPr>
              <a:t>September-October, Monarchs are in Arkansas as they make their journey south to overwintering sites in Mexico. </a:t>
            </a:r>
            <a:r>
              <a:rPr lang="en-US" sz="1200" dirty="0" smtClean="0">
                <a:latin typeface="Arial" panose="020B0604020202020204" pitchFamily="34" charset="0"/>
                <a:cs typeface="Arial" panose="020B0604020202020204" pitchFamily="34" charset="0"/>
              </a:rPr>
              <a:t>The </a:t>
            </a:r>
            <a:r>
              <a:rPr lang="en-US" sz="1200" dirty="0">
                <a:latin typeface="Arial" panose="020B0604020202020204" pitchFamily="34" charset="0"/>
                <a:cs typeface="Arial" panose="020B0604020202020204" pitchFamily="34" charset="0"/>
              </a:rPr>
              <a:t>central purpose of providing pollinator habitat is so pollinators have abundant floral resources throughout the growing season and during </a:t>
            </a:r>
            <a:r>
              <a:rPr lang="en-US" sz="1200" dirty="0" smtClean="0">
                <a:latin typeface="Arial" panose="020B0604020202020204" pitchFamily="34" charset="0"/>
                <a:cs typeface="Arial" panose="020B0604020202020204" pitchFamily="34" charset="0"/>
              </a:rPr>
              <a:t>both north and south migrations. </a:t>
            </a:r>
          </a:p>
          <a:p>
            <a:endParaRPr lang="en-US"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To summarize this figure, in Arkansas, the best mowing management windows include</a:t>
            </a:r>
            <a:r>
              <a:rPr lang="en-US" sz="1200" dirty="0" smtClean="0">
                <a:latin typeface="Arial" panose="020B0604020202020204" pitchFamily="34" charset="0"/>
                <a:cs typeface="Arial" panose="020B0604020202020204" pitchFamily="34" charset="0"/>
              </a:rPr>
              <a:t>: the </a:t>
            </a:r>
            <a:r>
              <a:rPr lang="en-US" sz="1200" dirty="0">
                <a:latin typeface="Arial" panose="020B0604020202020204" pitchFamily="34" charset="0"/>
                <a:cs typeface="Arial" panose="020B0604020202020204" pitchFamily="34" charset="0"/>
              </a:rPr>
              <a:t>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mowing to take place before March 1 </a:t>
            </a:r>
            <a:r>
              <a:rPr lang="en-US" sz="1200" dirty="0" smtClean="0">
                <a:latin typeface="Arial" panose="020B0604020202020204" pitchFamily="34" charset="0"/>
                <a:cs typeface="Arial" panose="020B0604020202020204" pitchFamily="34" charset="0"/>
              </a:rPr>
              <a:t>in southern</a:t>
            </a:r>
            <a:r>
              <a:rPr lang="en-US" sz="1200" baseline="0" dirty="0" smtClean="0">
                <a:latin typeface="Arial" panose="020B0604020202020204" pitchFamily="34" charset="0"/>
                <a:cs typeface="Arial" panose="020B0604020202020204" pitchFamily="34" charset="0"/>
              </a:rPr>
              <a:t> Arkansas and</a:t>
            </a:r>
            <a:r>
              <a:rPr lang="en-US" sz="1200" dirty="0" smtClean="0">
                <a:latin typeface="Arial" panose="020B0604020202020204" pitchFamily="34" charset="0"/>
                <a:cs typeface="Arial" panose="020B0604020202020204" pitchFamily="34" charset="0"/>
              </a:rPr>
              <a:t> before April 1</a:t>
            </a:r>
            <a:r>
              <a:rPr lang="en-US" sz="1200" baseline="30000" dirty="0" smtClean="0">
                <a:latin typeface="Arial" panose="020B0604020202020204" pitchFamily="34" charset="0"/>
                <a:cs typeface="Arial" panose="020B0604020202020204" pitchFamily="34" charset="0"/>
              </a:rPr>
              <a:t>st</a:t>
            </a:r>
            <a:r>
              <a:rPr lang="en-US" sz="1200" dirty="0" smtClean="0">
                <a:latin typeface="Arial" panose="020B0604020202020204" pitchFamily="34" charset="0"/>
                <a:cs typeface="Arial" panose="020B0604020202020204" pitchFamily="34" charset="0"/>
              </a:rPr>
              <a:t> in northern Arkansas. Unfortunately, here there</a:t>
            </a:r>
            <a:r>
              <a:rPr lang="en-US" sz="1200" baseline="0" dirty="0" smtClean="0">
                <a:latin typeface="Arial" panose="020B0604020202020204" pitchFamily="34" charset="0"/>
                <a:cs typeface="Arial" panose="020B0604020202020204" pitchFamily="34" charset="0"/>
              </a:rPr>
              <a:t> isn’t m</a:t>
            </a:r>
            <a:r>
              <a:rPr lang="en-US" sz="1200" dirty="0" smtClean="0">
                <a:latin typeface="Arial" panose="020B0604020202020204" pitchFamily="34" charset="0"/>
                <a:cs typeface="Arial" panose="020B0604020202020204" pitchFamily="34" charset="0"/>
              </a:rPr>
              <a:t>uch</a:t>
            </a:r>
            <a:r>
              <a:rPr lang="en-US" sz="1200" baseline="0" dirty="0" smtClean="0">
                <a:latin typeface="Arial" panose="020B0604020202020204" pitchFamily="34" charset="0"/>
                <a:cs typeface="Arial" panose="020B0604020202020204" pitchFamily="34" charset="0"/>
              </a:rPr>
              <a:t> vegetation to mow so early in the year. </a:t>
            </a:r>
            <a:r>
              <a:rPr lang="en-US" sz="1200" baseline="0" dirty="0" err="1" smtClean="0">
                <a:latin typeface="Arial" panose="020B0604020202020204" pitchFamily="34" charset="0"/>
                <a:cs typeface="Arial" panose="020B0604020202020204" pitchFamily="34" charset="0"/>
              </a:rPr>
              <a:t>ArDOT’s</a:t>
            </a:r>
            <a:r>
              <a:rPr lang="en-US" sz="1200" baseline="0" dirty="0" smtClean="0">
                <a:latin typeface="Arial" panose="020B0604020202020204" pitchFamily="34" charset="0"/>
                <a:cs typeface="Arial" panose="020B0604020202020204" pitchFamily="34" charset="0"/>
              </a:rPr>
              <a:t> first mowing cycle is from April 1</a:t>
            </a:r>
            <a:r>
              <a:rPr lang="en-US" sz="1200" baseline="30000" dirty="0" smtClean="0">
                <a:latin typeface="Arial" panose="020B0604020202020204" pitchFamily="34" charset="0"/>
                <a:cs typeface="Arial" panose="020B0604020202020204" pitchFamily="34" charset="0"/>
              </a:rPr>
              <a:t>st</a:t>
            </a:r>
            <a:r>
              <a:rPr lang="en-US" sz="1200" baseline="0" dirty="0" smtClean="0">
                <a:latin typeface="Arial" panose="020B0604020202020204" pitchFamily="34" charset="0"/>
                <a:cs typeface="Arial" panose="020B0604020202020204" pitchFamily="34" charset="0"/>
              </a:rPr>
              <a:t> in southern Arkansas, April 15</a:t>
            </a:r>
            <a:r>
              <a:rPr lang="en-US" sz="1200" baseline="30000" dirty="0" smtClean="0">
                <a:latin typeface="Arial" panose="020B0604020202020204" pitchFamily="34" charset="0"/>
                <a:cs typeface="Arial" panose="020B0604020202020204" pitchFamily="34" charset="0"/>
              </a:rPr>
              <a:t>th</a:t>
            </a:r>
            <a:r>
              <a:rPr lang="en-US" sz="1200" baseline="0" dirty="0" smtClean="0">
                <a:latin typeface="Arial" panose="020B0604020202020204" pitchFamily="34" charset="0"/>
                <a:cs typeface="Arial" panose="020B0604020202020204" pitchFamily="34" charset="0"/>
              </a:rPr>
              <a:t> in central Arkansas, and May 1</a:t>
            </a:r>
            <a:r>
              <a:rPr lang="en-US" sz="1200" baseline="30000" dirty="0" smtClean="0">
                <a:latin typeface="Arial" panose="020B0604020202020204" pitchFamily="34" charset="0"/>
                <a:cs typeface="Arial" panose="020B0604020202020204" pitchFamily="34" charset="0"/>
              </a:rPr>
              <a:t>st</a:t>
            </a:r>
            <a:r>
              <a:rPr lang="en-US" sz="1200" baseline="0" dirty="0" smtClean="0">
                <a:latin typeface="Arial" panose="020B0604020202020204" pitchFamily="34" charset="0"/>
                <a:cs typeface="Arial" panose="020B0604020202020204" pitchFamily="34" charset="0"/>
              </a:rPr>
              <a:t> in northern Arkansas. While this mowing cycle timeline seems to conflict with the above map, if we are only mowing the clear zone during this time, then we are providing pollinator habitat and refuge in the transition zone. In fact, by keeping the clear zone mowed, perhaps we are providing a buffer between pollinators and vehicles and actually reducing mortality.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err="1" smtClean="0">
                <a:latin typeface="Arial" panose="020B0604020202020204" pitchFamily="34" charset="0"/>
                <a:cs typeface="Arial" panose="020B0604020202020204" pitchFamily="34" charset="0"/>
              </a:rPr>
              <a:t>ArDOT’s</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2</a:t>
            </a:r>
            <a:r>
              <a:rPr lang="en-US" sz="1200" baseline="30000" dirty="0" smtClean="0">
                <a:latin typeface="Arial" panose="020B0604020202020204" pitchFamily="34" charset="0"/>
                <a:cs typeface="Arial" panose="020B0604020202020204" pitchFamily="34" charset="0"/>
              </a:rPr>
              <a:t>nd</a:t>
            </a:r>
            <a:r>
              <a:rPr lang="en-US" sz="1200" dirty="0" smtClean="0">
                <a:latin typeface="Arial" panose="020B0604020202020204" pitchFamily="34" charset="0"/>
                <a:cs typeface="Arial" panose="020B0604020202020204" pitchFamily="34" charset="0"/>
              </a:rPr>
              <a:t> mowing cycle, if needed, begins June 15</a:t>
            </a:r>
            <a:r>
              <a:rPr lang="en-US" sz="1200" baseline="30000" dirty="0" smtClean="0">
                <a:latin typeface="Arial" panose="020B0604020202020204" pitchFamily="34" charset="0"/>
                <a:cs typeface="Arial" panose="020B0604020202020204" pitchFamily="34" charset="0"/>
              </a:rPr>
              <a:t>th</a:t>
            </a:r>
            <a:r>
              <a:rPr lang="en-US" sz="1200" dirty="0" smtClean="0">
                <a:latin typeface="Arial" panose="020B0604020202020204" pitchFamily="34" charset="0"/>
                <a:cs typeface="Arial" panose="020B0604020202020204" pitchFamily="34" charset="0"/>
              </a:rPr>
              <a:t> in southern Arkansas, </a:t>
            </a:r>
            <a:r>
              <a:rPr lang="en-US" sz="1200" baseline="0" dirty="0" smtClean="0">
                <a:latin typeface="Arial" panose="020B0604020202020204" pitchFamily="34" charset="0"/>
                <a:cs typeface="Arial" panose="020B0604020202020204" pitchFamily="34" charset="0"/>
              </a:rPr>
              <a:t>July 1</a:t>
            </a:r>
            <a:r>
              <a:rPr lang="en-US" sz="1200" baseline="30000" dirty="0" smtClean="0">
                <a:latin typeface="Arial" panose="020B0604020202020204" pitchFamily="34" charset="0"/>
                <a:cs typeface="Arial" panose="020B0604020202020204" pitchFamily="34" charset="0"/>
              </a:rPr>
              <a:t>st</a:t>
            </a:r>
            <a:r>
              <a:rPr lang="en-US" sz="1200" baseline="0" dirty="0" smtClean="0">
                <a:latin typeface="Arial" panose="020B0604020202020204" pitchFamily="34" charset="0"/>
                <a:cs typeface="Arial" panose="020B0604020202020204" pitchFamily="34" charset="0"/>
              </a:rPr>
              <a:t> in central Arkansas and July 15</a:t>
            </a:r>
            <a:r>
              <a:rPr lang="en-US" sz="1200" baseline="30000" dirty="0" smtClean="0">
                <a:latin typeface="Arial" panose="020B0604020202020204" pitchFamily="34" charset="0"/>
                <a:cs typeface="Arial" panose="020B0604020202020204" pitchFamily="34" charset="0"/>
              </a:rPr>
              <a:t>th</a:t>
            </a:r>
            <a:r>
              <a:rPr lang="en-US" sz="1200" baseline="0" dirty="0" smtClean="0">
                <a:latin typeface="Arial" panose="020B0604020202020204" pitchFamily="34" charset="0"/>
                <a:cs typeface="Arial" panose="020B0604020202020204" pitchFamily="34" charset="0"/>
              </a:rPr>
              <a:t> in northern Arkansas. This mowing cycle does match up with the above timeline, and </a:t>
            </a:r>
            <a:r>
              <a:rPr lang="en-US" sz="1200" dirty="0" smtClean="0">
                <a:latin typeface="Arial" panose="020B0604020202020204" pitchFamily="34" charset="0"/>
                <a:cs typeface="Arial" panose="020B0604020202020204" pitchFamily="34" charset="0"/>
              </a:rPr>
              <a:t>some Districts want to their full-width mow during the 2</a:t>
            </a:r>
            <a:r>
              <a:rPr lang="en-US" sz="1200" baseline="30000" dirty="0" smtClean="0">
                <a:latin typeface="Arial" panose="020B0604020202020204" pitchFamily="34" charset="0"/>
                <a:cs typeface="Arial" panose="020B0604020202020204" pitchFamily="34" charset="0"/>
              </a:rPr>
              <a:t>nd</a:t>
            </a:r>
            <a:r>
              <a:rPr lang="en-US" sz="1200" dirty="0" smtClean="0">
                <a:latin typeface="Arial" panose="020B0604020202020204" pitchFamily="34" charset="0"/>
                <a:cs typeface="Arial" panose="020B0604020202020204" pitchFamily="34" charset="0"/>
              </a:rPr>
              <a:t> mowing cycle</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versus the fall mowing cycle due to the roadside being too wet in November. Most monarchs are north of Arkansas in July, but some do hang around, so pollinator</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mortality</a:t>
            </a:r>
            <a:r>
              <a:rPr lang="en-US" sz="1200" baseline="0" dirty="0" smtClean="0">
                <a:latin typeface="Arial" panose="020B0604020202020204" pitchFamily="34" charset="0"/>
                <a:cs typeface="Arial" panose="020B0604020202020204" pitchFamily="34" charset="0"/>
              </a:rPr>
              <a:t> can occur but it is low. However,</a:t>
            </a:r>
            <a:r>
              <a:rPr lang="en-US" sz="1200" dirty="0" smtClean="0">
                <a:latin typeface="Arial" panose="020B0604020202020204" pitchFamily="34" charset="0"/>
                <a:cs typeface="Arial" panose="020B0604020202020204" pitchFamily="34" charset="0"/>
              </a:rPr>
              <a:t> mowing down patches of wildflowers in July does not bode well for supply</a:t>
            </a:r>
            <a:r>
              <a:rPr lang="en-US" sz="1200" baseline="0" dirty="0" smtClean="0">
                <a:latin typeface="Arial" panose="020B0604020202020204" pitchFamily="34" charset="0"/>
                <a:cs typeface="Arial" panose="020B0604020202020204" pitchFamily="34" charset="0"/>
              </a:rPr>
              <a:t> of </a:t>
            </a:r>
            <a:r>
              <a:rPr lang="en-US" sz="1200" dirty="0" smtClean="0">
                <a:latin typeface="Arial" panose="020B0604020202020204" pitchFamily="34" charset="0"/>
                <a:cs typeface="Arial" panose="020B0604020202020204" pitchFamily="34" charset="0"/>
              </a:rPr>
              <a:t>nectar resources during the monarchs’ fall migration.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Arial" panose="020B0604020202020204" pitchFamily="34" charset="0"/>
                <a:cs typeface="Arial" panose="020B0604020202020204" pitchFamily="34" charset="0"/>
              </a:rPr>
              <a:t>ArDOT’s</a:t>
            </a:r>
            <a:r>
              <a:rPr lang="en-US" sz="1200" dirty="0" smtClean="0">
                <a:latin typeface="Arial" panose="020B0604020202020204" pitchFamily="34" charset="0"/>
                <a:cs typeface="Arial" panose="020B0604020202020204" pitchFamily="34" charset="0"/>
              </a:rPr>
              <a:t> 3</a:t>
            </a:r>
            <a:r>
              <a:rPr lang="en-US" sz="1200" baseline="30000" dirty="0" smtClean="0">
                <a:latin typeface="Arial" panose="020B0604020202020204" pitchFamily="34" charset="0"/>
                <a:cs typeface="Arial" panose="020B0604020202020204" pitchFamily="34" charset="0"/>
              </a:rPr>
              <a:t>rd</a:t>
            </a:r>
            <a:r>
              <a:rPr lang="en-US" sz="1200" dirty="0" smtClean="0">
                <a:latin typeface="Arial" panose="020B0604020202020204" pitchFamily="34" charset="0"/>
                <a:cs typeface="Arial" panose="020B0604020202020204" pitchFamily="34" charset="0"/>
              </a:rPr>
              <a:t> mowing is typically a</a:t>
            </a:r>
            <a:r>
              <a:rPr lang="en-US" sz="1200" baseline="0" dirty="0" smtClean="0">
                <a:latin typeface="Arial" panose="020B0604020202020204" pitchFamily="34" charset="0"/>
                <a:cs typeface="Arial" panose="020B0604020202020204" pitchFamily="34" charset="0"/>
              </a:rPr>
              <a:t> full-width mow and </a:t>
            </a:r>
            <a:r>
              <a:rPr lang="en-US" sz="1200" dirty="0" smtClean="0">
                <a:latin typeface="Arial" panose="020B0604020202020204" pitchFamily="34" charset="0"/>
                <a:cs typeface="Arial" panose="020B0604020202020204" pitchFamily="34" charset="0"/>
              </a:rPr>
              <a:t>can begin on October 1</a:t>
            </a:r>
            <a:r>
              <a:rPr lang="en-US" sz="1200" baseline="30000" dirty="0" smtClean="0">
                <a:latin typeface="Arial" panose="020B0604020202020204" pitchFamily="34" charset="0"/>
                <a:cs typeface="Arial" panose="020B0604020202020204" pitchFamily="34" charset="0"/>
              </a:rPr>
              <a:t>st</a:t>
            </a:r>
            <a:r>
              <a:rPr lang="en-US" sz="1200" dirty="0" smtClean="0">
                <a:latin typeface="Arial" panose="020B0604020202020204" pitchFamily="34" charset="0"/>
                <a:cs typeface="Arial" panose="020B0604020202020204" pitchFamily="34" charset="0"/>
              </a:rPr>
              <a:t> and has to be finished by Thanksgiving. A full-width</a:t>
            </a:r>
            <a:r>
              <a:rPr lang="en-US" sz="1200" baseline="0" dirty="0" smtClean="0">
                <a:latin typeface="Arial" panose="020B0604020202020204" pitchFamily="34" charset="0"/>
                <a:cs typeface="Arial" panose="020B0604020202020204" pitchFamily="34" charset="0"/>
              </a:rPr>
              <a:t> mow </a:t>
            </a:r>
            <a:r>
              <a:rPr lang="en-US" sz="1200" dirty="0" smtClean="0">
                <a:latin typeface="Arial" panose="020B0604020202020204" pitchFamily="34" charset="0"/>
                <a:cs typeface="Arial" panose="020B0604020202020204" pitchFamily="34" charset="0"/>
              </a:rPr>
              <a:t>in fall includes the transition zone, which is ideal</a:t>
            </a:r>
            <a:r>
              <a:rPr lang="en-US" sz="1200" baseline="0" dirty="0" smtClean="0">
                <a:latin typeface="Arial" panose="020B0604020202020204" pitchFamily="34" charset="0"/>
                <a:cs typeface="Arial" panose="020B0604020202020204" pitchFamily="34" charset="0"/>
              </a:rPr>
              <a:t> since the</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flowers </a:t>
            </a:r>
            <a:r>
              <a:rPr lang="en-US" sz="1200" dirty="0" smtClean="0">
                <a:latin typeface="Arial" panose="020B0604020202020204" pitchFamily="34" charset="0"/>
                <a:cs typeface="Arial" panose="020B0604020202020204" pitchFamily="34" charset="0"/>
              </a:rPr>
              <a:t>have</a:t>
            </a:r>
            <a:r>
              <a:rPr lang="en-US" sz="1200" baseline="0" dirty="0" smtClean="0">
                <a:latin typeface="Arial" panose="020B0604020202020204" pitchFamily="34" charset="0"/>
                <a:cs typeface="Arial" panose="020B0604020202020204" pitchFamily="34" charset="0"/>
              </a:rPr>
              <a:t> set seed</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and mowing will distribute the wildflower seeds and replenish the seed bank for next year. </a:t>
            </a:r>
            <a:r>
              <a:rPr lang="en-US" sz="1200" dirty="0" smtClean="0">
                <a:latin typeface="Arial" panose="020B0604020202020204" pitchFamily="34" charset="0"/>
                <a:cs typeface="Arial" panose="020B0604020202020204" pitchFamily="34" charset="0"/>
              </a:rPr>
              <a:t>Ideally,</a:t>
            </a:r>
            <a:r>
              <a:rPr lang="en-US" sz="1200" baseline="0" dirty="0" smtClean="0">
                <a:latin typeface="Arial" panose="020B0604020202020204" pitchFamily="34" charset="0"/>
                <a:cs typeface="Arial" panose="020B0604020202020204" pitchFamily="34" charset="0"/>
              </a:rPr>
              <a:t> we would push back the start date on the fall mowing cycle and provide different mowing windows for different parts of the state, like we see with the first two mowing cycles. </a:t>
            </a:r>
            <a:r>
              <a:rPr lang="en-US" sz="1200" dirty="0" smtClean="0">
                <a:latin typeface="Arial" panose="020B0604020202020204" pitchFamily="34" charset="0"/>
                <a:cs typeface="Arial" panose="020B0604020202020204" pitchFamily="34" charset="0"/>
              </a:rPr>
              <a:t>Delaying the final clean-up mow until after the first frost mimics natural weather regimes and processes and can provide season long blooms the following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But, </a:t>
            </a:r>
            <a:r>
              <a:rPr lang="en-US" sz="1200" dirty="0">
                <a:latin typeface="Arial" panose="020B0604020202020204" pitchFamily="34" charset="0"/>
                <a:cs typeface="Arial" panose="020B0604020202020204" pitchFamily="34" charset="0"/>
              </a:rPr>
              <a:t>as </a:t>
            </a:r>
            <a:r>
              <a:rPr lang="en-US" sz="1200" dirty="0" smtClean="0">
                <a:latin typeface="Arial" panose="020B0604020202020204" pitchFamily="34" charset="0"/>
                <a:cs typeface="Arial" panose="020B0604020202020204" pitchFamily="34" charset="0"/>
              </a:rPr>
              <a:t>it was </a:t>
            </a:r>
            <a:r>
              <a:rPr lang="en-US" sz="1200" dirty="0">
                <a:latin typeface="Arial" panose="020B0604020202020204" pitchFamily="34" charset="0"/>
                <a:cs typeface="Arial" panose="020B0604020202020204" pitchFamily="34" charset="0"/>
              </a:rPr>
              <a:t>mentioned earlier, we </a:t>
            </a:r>
            <a:r>
              <a:rPr lang="en-US" sz="1200" dirty="0" smtClean="0">
                <a:latin typeface="Arial" panose="020B0604020202020204" pitchFamily="34" charset="0"/>
                <a:cs typeface="Arial" panose="020B0604020202020204" pitchFamily="34" charset="0"/>
              </a:rPr>
              <a:t>have about 200,000 </a:t>
            </a:r>
            <a:r>
              <a:rPr lang="en-US" sz="1200" dirty="0">
                <a:latin typeface="Arial" panose="020B0604020202020204" pitchFamily="34" charset="0"/>
                <a:cs typeface="Arial" panose="020B0604020202020204" pitchFamily="34" charset="0"/>
              </a:rPr>
              <a:t>acres to mow across the state, and Maintenance personnel is already strapped for time, so we can’t always abide by </a:t>
            </a:r>
            <a:r>
              <a:rPr lang="en-US" sz="1200" dirty="0" smtClean="0">
                <a:latin typeface="Arial" panose="020B0604020202020204" pitchFamily="34" charset="0"/>
                <a:cs typeface="Arial" panose="020B0604020202020204" pitchFamily="34" charset="0"/>
              </a:rPr>
              <a:t>these recommended </a:t>
            </a:r>
            <a:r>
              <a:rPr lang="en-US" sz="1200" dirty="0">
                <a:latin typeface="Arial" panose="020B0604020202020204" pitchFamily="34" charset="0"/>
                <a:cs typeface="Arial" panose="020B0604020202020204" pitchFamily="34" charset="0"/>
              </a:rPr>
              <a:t>times. It’s our goal, that by establishing </a:t>
            </a:r>
            <a:r>
              <a:rPr lang="en-US" sz="1200" dirty="0" smtClean="0">
                <a:latin typeface="Arial" panose="020B0604020202020204" pitchFamily="34" charset="0"/>
                <a:cs typeface="Arial" panose="020B0604020202020204" pitchFamily="34" charset="0"/>
              </a:rPr>
              <a:t>transition </a:t>
            </a:r>
            <a:r>
              <a:rPr lang="en-US" sz="1200" dirty="0">
                <a:latin typeface="Arial" panose="020B0604020202020204" pitchFamily="34" charset="0"/>
                <a:cs typeface="Arial" panose="020B0604020202020204" pitchFamily="34" charset="0"/>
              </a:rPr>
              <a:t>zones, we can </a:t>
            </a:r>
            <a:r>
              <a:rPr lang="en-US" sz="1200" dirty="0" smtClean="0">
                <a:latin typeface="Arial" panose="020B0604020202020204" pitchFamily="34" charset="0"/>
                <a:cs typeface="Arial" panose="020B0604020202020204" pitchFamily="34" charset="0"/>
              </a:rPr>
              <a:t>adhere to these dates more often</a:t>
            </a:r>
            <a:r>
              <a:rPr lang="en-US" sz="1200" baseline="0" dirty="0" smtClean="0">
                <a:latin typeface="Arial" panose="020B0604020202020204" pitchFamily="34" charset="0"/>
                <a:cs typeface="Arial" panose="020B0604020202020204" pitchFamily="34" charset="0"/>
              </a:rPr>
              <a:t> than not.</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6095628-97D0-4B84-8AA7-E66C61CAD6C5}" type="slidenum">
              <a:rPr lang="en-US" smtClean="0"/>
              <a:pPr/>
              <a:t>9</a:t>
            </a:fld>
            <a:endParaRPr lang="en-US"/>
          </a:p>
        </p:txBody>
      </p:sp>
    </p:spTree>
    <p:extLst>
      <p:ext uri="{BB962C8B-B14F-4D97-AF65-F5344CB8AC3E}">
        <p14:creationId xmlns:p14="http://schemas.microsoft.com/office/powerpoint/2010/main" val="23702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Why mow for monarchs?</a:t>
            </a:r>
            <a:r>
              <a:rPr lang="en-US" sz="1400" baseline="0" dirty="0" smtClean="0"/>
              <a:t> </a:t>
            </a:r>
            <a:r>
              <a:rPr lang="en-US" sz="1400" dirty="0" smtClean="0"/>
              <a:t>The number of overwintering monarchs in Mexico’s forests has declined by 90% or more over the past two decades, placing the iconic annual North American Monarch migration at risk. This graph shows the estimated numbers of the eastern Monarch population at their overwintering sites in Mexico. </a:t>
            </a:r>
          </a:p>
          <a:p>
            <a:endParaRPr lang="en-US" sz="1400" dirty="0" smtClean="0"/>
          </a:p>
          <a:p>
            <a:r>
              <a:rPr lang="en-US" sz="1400" dirty="0" smtClean="0"/>
              <a:t>The Monarch population is estimated not by counting number of individuals, but by calculating the number of hectares they cover while overwintering. Monarchs cluster together to stay warm,</a:t>
            </a:r>
            <a:r>
              <a:rPr lang="en-US" sz="1400" baseline="0" dirty="0" smtClean="0"/>
              <a:t> and t</a:t>
            </a:r>
            <a:r>
              <a:rPr lang="en-US" sz="1400" dirty="0" smtClean="0"/>
              <a:t>ens of thousands can cluster on a single tree. </a:t>
            </a:r>
          </a:p>
          <a:p>
            <a:endParaRPr lang="en-US" sz="1400" dirty="0" smtClean="0"/>
          </a:p>
          <a:p>
            <a:r>
              <a:rPr lang="en-US" sz="1400" dirty="0" smtClean="0"/>
              <a:t>Last year, the monarch butterflies hibernating in Mexico made a rebound! It’s too early to know if these new figures were a blip; insect populations are very susceptible to ups and downs in population numbers. </a:t>
            </a:r>
            <a:endParaRPr lang="en-US" sz="1400" dirty="0"/>
          </a:p>
        </p:txBody>
      </p:sp>
      <p:sp>
        <p:nvSpPr>
          <p:cNvPr id="4" name="Slide Number Placeholder 3"/>
          <p:cNvSpPr>
            <a:spLocks noGrp="1"/>
          </p:cNvSpPr>
          <p:nvPr>
            <p:ph type="sldNum" sz="quarter" idx="10"/>
          </p:nvPr>
        </p:nvSpPr>
        <p:spPr/>
        <p:txBody>
          <a:bodyPr/>
          <a:lstStyle/>
          <a:p>
            <a:fld id="{D6095628-97D0-4B84-8AA7-E66C61CAD6C5}" type="slidenum">
              <a:rPr lang="en-US" smtClean="0"/>
              <a:pPr/>
              <a:t>10</a:t>
            </a:fld>
            <a:endParaRPr lang="en-US"/>
          </a:p>
        </p:txBody>
      </p:sp>
    </p:spTree>
    <p:extLst>
      <p:ext uri="{BB962C8B-B14F-4D97-AF65-F5344CB8AC3E}">
        <p14:creationId xmlns:p14="http://schemas.microsoft.com/office/powerpoint/2010/main" val="2343642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135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2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83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121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90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36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41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847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80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1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770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7D19-F637-4011-80C8-C87CC92018BE}"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649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8.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8.png"/><Relationship Id="rId4" Type="http://schemas.openxmlformats.org/officeDocument/2006/relationships/image" Target="../media/image36.png"/><Relationship Id="rId9"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p:cNvSpPr>
            <a:spLocks noGrp="1"/>
          </p:cNvSpPr>
          <p:nvPr>
            <p:ph type="title"/>
          </p:nvPr>
        </p:nvSpPr>
        <p:spPr>
          <a:xfrm>
            <a:off x="381000" y="0"/>
            <a:ext cx="8229600" cy="1752600"/>
          </a:xfrm>
        </p:spPr>
        <p:txBody>
          <a:bodyPr>
            <a:normAutofit/>
          </a:bodyPr>
          <a:lstStyle/>
          <a:p>
            <a:r>
              <a:rPr lang="en-US" sz="3600" b="1" dirty="0">
                <a:ln>
                  <a:solidFill>
                    <a:schemeClr val="tx1"/>
                  </a:solidFill>
                </a:ln>
                <a:solidFill>
                  <a:schemeClr val="bg1"/>
                </a:solidFill>
                <a:latin typeface="Arial Narrow" panose="020B0606020202030204" pitchFamily="34" charset="0"/>
              </a:rPr>
              <a:t>Collaborative Implementation of Integrated Roadside Vegetation Management Practices: Maintenance Mows for Monarchs!</a:t>
            </a:r>
            <a:endParaRPr lang="en-US" sz="3600" b="1" dirty="0">
              <a:ln>
                <a:solidFill>
                  <a:schemeClr val="tx1"/>
                </a:solidFill>
              </a:ln>
              <a:solidFill>
                <a:schemeClr val="bg1"/>
              </a:solidFill>
              <a:latin typeface="Arial Narrow" panose="020B0606020202030204" pitchFamily="34" charset="0"/>
            </a:endParaRPr>
          </a:p>
        </p:txBody>
      </p:sp>
    </p:spTree>
    <p:extLst>
      <p:ext uri="{BB962C8B-B14F-4D97-AF65-F5344CB8AC3E}">
        <p14:creationId xmlns:p14="http://schemas.microsoft.com/office/powerpoint/2010/main" val="736699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600200" y="6248399"/>
            <a:ext cx="5334000" cy="457200"/>
          </a:xfrm>
          <a:prstGeom prst="rect">
            <a:avLst/>
          </a:prstGeom>
        </p:spPr>
        <p:txBody>
          <a:bodyPr vert="horz" lIns="91440" tIns="45720" rIns="91440" bIns="45720" rtlCol="0" anchor="ctr">
            <a:noAutofit/>
          </a:bodyPr>
          <a:lstStyle/>
          <a:p>
            <a:pPr>
              <a:spcBef>
                <a:spcPct val="0"/>
              </a:spcBef>
              <a:defRPr/>
            </a:pPr>
            <a:r>
              <a:rPr lang="en-US" sz="1200" b="1" dirty="0">
                <a:solidFill>
                  <a:prstClr val="white"/>
                </a:solidFill>
                <a:latin typeface="Arial Narrow" pitchFamily="34" charset="0"/>
              </a:rPr>
              <a:t>ARKANSAS </a:t>
            </a:r>
            <a:r>
              <a:rPr lang="en-US" sz="1200" b="1" dirty="0" smtClean="0">
                <a:solidFill>
                  <a:prstClr val="white"/>
                </a:solidFill>
                <a:latin typeface="Arial Narrow" pitchFamily="34" charset="0"/>
              </a:rPr>
              <a:t>DEPARTMENT OF TRANSPORTATION</a:t>
            </a:r>
            <a:endParaRPr lang="en-US" sz="1200" b="1" dirty="0">
              <a:solidFill>
                <a:prstClr val="white"/>
              </a:solidFill>
              <a:latin typeface="Arial Narrow"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23793"/>
            <a:ext cx="13716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3559"/>
            <a:ext cx="9144000" cy="6130395"/>
          </a:xfrm>
          <a:prstGeom prst="rect">
            <a:avLst/>
          </a:prstGeom>
        </p:spPr>
      </p:pic>
    </p:spTree>
    <p:extLst>
      <p:ext uri="{BB962C8B-B14F-4D97-AF65-F5344CB8AC3E}">
        <p14:creationId xmlns:p14="http://schemas.microsoft.com/office/powerpoint/2010/main" val="3345961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304800" y="1524000"/>
            <a:ext cx="8534400" cy="4247317"/>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latin typeface="Arial" panose="020B0604020202020204" pitchFamily="34" charset="0"/>
                <a:cs typeface="Arial" panose="020B0604020202020204" pitchFamily="34" charset="0"/>
              </a:rPr>
              <a:t>Operation Wildflower</a:t>
            </a:r>
          </a:p>
          <a:p>
            <a:pPr marL="457200" indent="-457200">
              <a:lnSpc>
                <a:spcPct val="150000"/>
              </a:lnSpc>
              <a:buFont typeface="Arial" panose="020B0604020202020204" pitchFamily="34" charset="0"/>
              <a:buChar char="•"/>
            </a:pPr>
            <a:r>
              <a:rPr lang="en-US" sz="3200" b="1" dirty="0" smtClean="0">
                <a:latin typeface="Arial" panose="020B0604020202020204" pitchFamily="34" charset="0"/>
                <a:cs typeface="Arial" panose="020B0604020202020204" pitchFamily="34" charset="0"/>
              </a:rPr>
              <a:t>Wildflower Signage Program</a:t>
            </a:r>
            <a:endParaRPr lang="en-US" sz="2800" dirty="0" smtClean="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v"/>
            </a:pPr>
            <a:r>
              <a:rPr lang="en-US" sz="2800" dirty="0" smtClean="0">
                <a:latin typeface="Arial" panose="020B0604020202020204" pitchFamily="34" charset="0"/>
                <a:cs typeface="Arial" panose="020B0604020202020204" pitchFamily="34" charset="0"/>
              </a:rPr>
              <a:t>“Wildflower Area Sponsored by ________” sign.</a:t>
            </a:r>
          </a:p>
          <a:p>
            <a:pPr marL="457200" indent="-457200">
              <a:lnSpc>
                <a:spcPct val="150000"/>
              </a:lnSpc>
              <a:buFont typeface="Arial" panose="020B0604020202020204" pitchFamily="34" charset="0"/>
              <a:buChar char="•"/>
            </a:pPr>
            <a:r>
              <a:rPr lang="en-US" sz="3200" b="1" dirty="0" smtClean="0">
                <a:latin typeface="Arial" panose="020B0604020202020204" pitchFamily="34" charset="0"/>
                <a:cs typeface="Arial" panose="020B0604020202020204" pitchFamily="34" charset="0"/>
              </a:rPr>
              <a:t>Wildflower Routes</a:t>
            </a:r>
          </a:p>
          <a:p>
            <a:pPr marL="457200" indent="-457200">
              <a:lnSpc>
                <a:spcPct val="150000"/>
              </a:lnSpc>
              <a:buFont typeface="Arial" panose="020B0604020202020204" pitchFamily="34" charset="0"/>
              <a:buChar char="•"/>
            </a:pPr>
            <a:r>
              <a:rPr lang="en-US" sz="3200" b="1" dirty="0" smtClean="0">
                <a:latin typeface="Arial" panose="020B0604020202020204" pitchFamily="34" charset="0"/>
                <a:cs typeface="Arial" panose="020B0604020202020204" pitchFamily="34" charset="0"/>
              </a:rPr>
              <a:t>Native Wildflower Area Signage Program</a:t>
            </a:r>
          </a:p>
          <a:p>
            <a:pPr marL="457200" indent="-457200">
              <a:lnSpc>
                <a:spcPct val="150000"/>
              </a:lnSpc>
              <a:buFont typeface="Arial" panose="020B0604020202020204" pitchFamily="34" charset="0"/>
              <a:buChar char="•"/>
            </a:pPr>
            <a:r>
              <a:rPr lang="en-US" sz="3200" b="1" dirty="0" smtClean="0">
                <a:latin typeface="Arial" panose="020B0604020202020204" pitchFamily="34" charset="0"/>
                <a:cs typeface="Arial" panose="020B0604020202020204" pitchFamily="34" charset="0"/>
              </a:rPr>
              <a:t>Wildflower Seeding Specifications</a:t>
            </a:r>
          </a:p>
          <a:p>
            <a:endParaRPr lang="en-US" dirty="0">
              <a:latin typeface="Arial" panose="020B0604020202020204" pitchFamily="34" charset="0"/>
              <a:cs typeface="Arial" panose="020B0604020202020204" pitchFamily="34" charset="0"/>
            </a:endParaRPr>
          </a:p>
        </p:txBody>
      </p:sp>
      <p:pic>
        <p:nvPicPr>
          <p:cNvPr id="9" name="Content Placeholder 3" descr="AHTD_PowerPoint_SlideTemplate_textpages_footer1.jpg"/>
          <p:cNvPicPr>
            <a:picLocks noChangeAspect="1"/>
          </p:cNvPicPr>
          <p:nvPr/>
        </p:nvPicPr>
        <p:blipFill>
          <a:blip r:embed="rId3" cstate="print"/>
          <a:stretch>
            <a:fillRect/>
          </a:stretch>
        </p:blipFill>
        <p:spPr>
          <a:xfrm>
            <a:off x="0" y="0"/>
            <a:ext cx="9144000" cy="741164"/>
          </a:xfrm>
          <a:prstGeom prst="rect">
            <a:avLst/>
          </a:prstGeom>
          <a:noFill/>
          <a:ln>
            <a:noFill/>
          </a:ln>
        </p:spPr>
      </p:pic>
      <p:sp>
        <p:nvSpPr>
          <p:cNvPr id="10" name="Title 1"/>
          <p:cNvSpPr txBox="1">
            <a:spLocks/>
          </p:cNvSpPr>
          <p:nvPr/>
        </p:nvSpPr>
        <p:spPr>
          <a:xfrm>
            <a:off x="0" y="131564"/>
            <a:ext cx="914400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A</a:t>
            </a:r>
            <a:r>
              <a:rPr lang="en-US" sz="2800" b="1" cap="small" dirty="0" smtClean="0">
                <a:solidFill>
                  <a:prstClr val="white"/>
                </a:solidFill>
                <a:latin typeface="Arial Narrow" pitchFamily="34" charset="0"/>
              </a:rPr>
              <a:t>R</a:t>
            </a:r>
            <a:r>
              <a:rPr lang="en-US" sz="3200" b="1" dirty="0" smtClean="0">
                <a:solidFill>
                  <a:prstClr val="white"/>
                </a:solidFill>
                <a:latin typeface="Arial Narrow" pitchFamily="34" charset="0"/>
              </a:rPr>
              <a:t>DOT’s Wildflower Programs</a:t>
            </a:r>
            <a:endParaRPr lang="en-US" sz="3200" b="1" dirty="0">
              <a:solidFill>
                <a:prstClr val="white"/>
              </a:solidFill>
              <a:latin typeface="Arial Narrow"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spTree>
    <p:extLst>
      <p:ext uri="{BB962C8B-B14F-4D97-AF65-F5344CB8AC3E}">
        <p14:creationId xmlns:p14="http://schemas.microsoft.com/office/powerpoint/2010/main" val="2233142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0"/>
            <a:ext cx="9144000" cy="741164"/>
          </a:xfrm>
          <a:prstGeom prst="rect">
            <a:avLst/>
          </a:prstGeom>
          <a:noFill/>
          <a:ln>
            <a:noFill/>
          </a:ln>
        </p:spPr>
      </p:pic>
      <p:sp>
        <p:nvSpPr>
          <p:cNvPr id="10" name="Title 1"/>
          <p:cNvSpPr txBox="1">
            <a:spLocks/>
          </p:cNvSpPr>
          <p:nvPr/>
        </p:nvSpPr>
        <p:spPr>
          <a:xfrm>
            <a:off x="1551724" y="156932"/>
            <a:ext cx="746760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Operation Wildflower Program</a:t>
            </a:r>
            <a:endParaRPr lang="en-US" sz="3200" b="1" dirty="0">
              <a:solidFill>
                <a:prstClr val="white"/>
              </a:solidFill>
              <a:latin typeface="Arial Narrow"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pic>
        <p:nvPicPr>
          <p:cNvPr id="5122" name="Picture 2" descr="C:\workAHTD\ke39515\KaytiEwing\Wildflower Program(s)\Wildflower Programs\Operation Wildflower\West Helena\Photos\20161214_11112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48" b="13943"/>
          <a:stretch/>
        </p:blipFill>
        <p:spPr bwMode="auto">
          <a:xfrm>
            <a:off x="177209" y="914399"/>
            <a:ext cx="3938220" cy="28574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C:\workAHTD\ke39515\KaytiEwing\Wildflower Program(s)\Wildflower Programs\Operation Wildflower\Hwy. 58\Photos\20161116_1001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2062" y="914400"/>
            <a:ext cx="4286250" cy="57149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C:\workAHTD\ke39515\KaytiEwing\Wildflower Program(s)\Wildflower Programs\Operation Wildflower\Hwy. 58\Photos\20161116_09573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473"/>
          <a:stretch/>
        </p:blipFill>
        <p:spPr bwMode="auto">
          <a:xfrm rot="5400000">
            <a:off x="-177215" y="3535320"/>
            <a:ext cx="3804696" cy="23834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5" name="Picture 5" descr="C:\workAHTD\ke39515\KaytiEwing\Wildflower Program(s)\Wildflower Programs\Operation Wildflower\Hwy. 58\Photos\20161116_0957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858129" y="3590925"/>
            <a:ext cx="2514600" cy="1885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057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0"/>
            <a:ext cx="9144000" cy="741164"/>
          </a:xfrm>
          <a:prstGeom prst="rect">
            <a:avLst/>
          </a:prstGeom>
          <a:noFill/>
          <a:ln>
            <a:noFill/>
          </a:ln>
        </p:spPr>
      </p:pic>
      <p:sp>
        <p:nvSpPr>
          <p:cNvPr id="10" name="Title 1"/>
          <p:cNvSpPr txBox="1">
            <a:spLocks/>
          </p:cNvSpPr>
          <p:nvPr/>
        </p:nvSpPr>
        <p:spPr>
          <a:xfrm>
            <a:off x="0" y="131564"/>
            <a:ext cx="914400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Wildflower Signage Program</a:t>
            </a:r>
            <a:endParaRPr lang="en-US" sz="3200" b="1" dirty="0">
              <a:solidFill>
                <a:prstClr val="white"/>
              </a:solidFill>
              <a:latin typeface="Arial Narrow"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80" y="905540"/>
            <a:ext cx="4316538" cy="5760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workAHTD\ke39515\KaytiEwing\Wildflower Program(s)\Wildflower Programs\Operation Wildflower\West Helena\Photos\20161214_1111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905540"/>
            <a:ext cx="4320540" cy="5760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928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11" name="Picture 5" descr="map1"/>
          <p:cNvPicPr>
            <a:picLocks noChangeAspect="1" noChangeArrowheads="1"/>
          </p:cNvPicPr>
          <p:nvPr/>
        </p:nvPicPr>
        <p:blipFill>
          <a:blip r:embed="rId3" cstate="print"/>
          <a:srcRect/>
          <a:stretch>
            <a:fillRect/>
          </a:stretch>
        </p:blipFill>
        <p:spPr bwMode="auto">
          <a:xfrm>
            <a:off x="4191000" y="838200"/>
            <a:ext cx="4668156" cy="4084637"/>
          </a:xfrm>
          <a:prstGeom prst="rect">
            <a:avLst/>
          </a:prstGeom>
          <a:noFill/>
          <a:ln w="9525">
            <a:noFill/>
            <a:miter lim="800000"/>
            <a:headEnd/>
            <a:tailEnd/>
          </a:ln>
        </p:spPr>
      </p:pic>
      <p:pic>
        <p:nvPicPr>
          <p:cNvPr id="9" name="Content Placeholder 3" descr="AHTD_PowerPoint_SlideTemplate_textpages_footer1.jpg"/>
          <p:cNvPicPr>
            <a:picLocks noChangeAspect="1"/>
          </p:cNvPicPr>
          <p:nvPr/>
        </p:nvPicPr>
        <p:blipFill>
          <a:blip r:embed="rId4" cstate="print"/>
          <a:stretch>
            <a:fillRect/>
          </a:stretch>
        </p:blipFill>
        <p:spPr>
          <a:xfrm>
            <a:off x="0" y="0"/>
            <a:ext cx="9144000" cy="741164"/>
          </a:xfrm>
          <a:prstGeom prst="rect">
            <a:avLst/>
          </a:prstGeom>
          <a:noFill/>
          <a:ln>
            <a:noFill/>
          </a:ln>
        </p:spPr>
      </p:pic>
      <p:sp>
        <p:nvSpPr>
          <p:cNvPr id="10" name="Title 1"/>
          <p:cNvSpPr txBox="1">
            <a:spLocks/>
          </p:cNvSpPr>
          <p:nvPr/>
        </p:nvSpPr>
        <p:spPr>
          <a:xfrm>
            <a:off x="0" y="131564"/>
            <a:ext cx="9144000" cy="457200"/>
          </a:xfrm>
          <a:prstGeom prst="rect">
            <a:avLst/>
          </a:prstGeom>
        </p:spPr>
        <p:txBody>
          <a:bodyPr vert="horz" lIns="91440" tIns="45720" rIns="91440" bIns="45720" rtlCol="0" anchor="ctr">
            <a:noAutofit/>
          </a:bodyPr>
          <a:lstStyle/>
          <a:p>
            <a:pPr algn="ctr">
              <a:spcBef>
                <a:spcPct val="0"/>
              </a:spcBef>
              <a:defRPr/>
            </a:pPr>
            <a:r>
              <a:rPr lang="en-US" sz="3200" b="1" dirty="0" err="1" smtClean="0">
                <a:solidFill>
                  <a:prstClr val="white"/>
                </a:solidFill>
                <a:latin typeface="Arial Narrow" pitchFamily="34" charset="0"/>
              </a:rPr>
              <a:t>A</a:t>
            </a:r>
            <a:r>
              <a:rPr lang="en-US" sz="3200" b="1" cap="small" dirty="0" err="1" smtClean="0">
                <a:solidFill>
                  <a:prstClr val="white"/>
                </a:solidFill>
                <a:latin typeface="Arial Narrow" pitchFamily="34" charset="0"/>
              </a:rPr>
              <a:t>r</a:t>
            </a:r>
            <a:r>
              <a:rPr lang="en-US" sz="3200" b="1" dirty="0" err="1" smtClean="0">
                <a:solidFill>
                  <a:prstClr val="white"/>
                </a:solidFill>
                <a:latin typeface="Arial Narrow" pitchFamily="34" charset="0"/>
              </a:rPr>
              <a:t>DOT’s</a:t>
            </a:r>
            <a:r>
              <a:rPr lang="en-US" sz="3200" b="1" dirty="0" smtClean="0">
                <a:solidFill>
                  <a:prstClr val="white"/>
                </a:solidFill>
                <a:latin typeface="Arial Narrow" pitchFamily="34" charset="0"/>
              </a:rPr>
              <a:t> Wildflower Routes</a:t>
            </a:r>
            <a:endParaRPr lang="en-US" sz="3200" b="1" dirty="0">
              <a:solidFill>
                <a:prstClr val="white"/>
              </a:solidFill>
              <a:latin typeface="Arial Narrow"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pic>
        <p:nvPicPr>
          <p:cNvPr id="8196" name="Picture 4" descr="\\San1\GIS\Environmental\Phillips_Stuff\images\plantphotos\wildflowers\brochure c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4191000"/>
            <a:ext cx="1093555" cy="25548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7" name="Picture 5" descr="C:\workAHTD\ke39515\KaytiEwing\TRB Poster Session\Pics\005_289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810684" y="1801281"/>
            <a:ext cx="5791201" cy="3865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990600"/>
            <a:ext cx="1725084" cy="646331"/>
          </a:xfrm>
          <a:prstGeom prst="rect">
            <a:avLst/>
          </a:prstGeom>
          <a:noFill/>
        </p:spPr>
        <p:txBody>
          <a:bodyPr wrap="square" rtlCol="0">
            <a:spAutoFit/>
          </a:bodyPr>
          <a:lstStyle/>
          <a:p>
            <a:r>
              <a:rPr lang="en-US" dirty="0" smtClean="0">
                <a:solidFill>
                  <a:schemeClr val="bg1"/>
                </a:solidFill>
              </a:rPr>
              <a:t>Highway 425 in Ashley County</a:t>
            </a:r>
            <a:endParaRPr lang="en-US" dirty="0">
              <a:solidFill>
                <a:schemeClr val="bg1"/>
              </a:solidFill>
            </a:endParaRPr>
          </a:p>
        </p:txBody>
      </p:sp>
    </p:spTree>
    <p:extLst>
      <p:ext uri="{BB962C8B-B14F-4D97-AF65-F5344CB8AC3E}">
        <p14:creationId xmlns:p14="http://schemas.microsoft.com/office/powerpoint/2010/main" val="3345046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0"/>
            <a:ext cx="9144000" cy="741164"/>
          </a:xfrm>
          <a:prstGeom prst="rect">
            <a:avLst/>
          </a:prstGeom>
          <a:noFill/>
          <a:ln>
            <a:noFill/>
          </a:ln>
        </p:spPr>
      </p:pic>
      <p:sp>
        <p:nvSpPr>
          <p:cNvPr id="10" name="Title 1"/>
          <p:cNvSpPr txBox="1">
            <a:spLocks/>
          </p:cNvSpPr>
          <p:nvPr/>
        </p:nvSpPr>
        <p:spPr>
          <a:xfrm>
            <a:off x="1295400" y="156932"/>
            <a:ext cx="7984724"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Native Wildflower Area Signage Program</a:t>
            </a:r>
            <a:endParaRPr lang="en-US" sz="3200" b="1" dirty="0">
              <a:solidFill>
                <a:prstClr val="white"/>
              </a:solidFill>
              <a:latin typeface="Arial Narrow"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pic>
        <p:nvPicPr>
          <p:cNvPr id="6150" name="Picture 6" descr="C:\workAHTD\ke39515\KaytiEwing\Wildflower Program(s)\Wildflower Programs\District Wildflower Project\D7\Hwy. 8\20170809_1301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765" y="1165604"/>
            <a:ext cx="2618813" cy="1964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7" name="Picture 3" descr="\\San1\GIS\Environmental\Phillips_Stuff\images\jpgs\sig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833" y="1086415"/>
            <a:ext cx="3171534" cy="21224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1" name="Picture 7" descr="C:\workAHTD\ke39515\KaytiEwing\Wildflower Program(s)\Wildflower Programs\District Wildflower Project\D7\Hwy. 8\20170809_1313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587" y="3667753"/>
            <a:ext cx="3977216" cy="2982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90800" y="3886200"/>
            <a:ext cx="1447800" cy="369332"/>
          </a:xfrm>
          <a:prstGeom prst="rect">
            <a:avLst/>
          </a:prstGeom>
          <a:no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Highway 8</a:t>
            </a:r>
            <a:endParaRPr lang="en-US" dirty="0">
              <a:solidFill>
                <a:schemeClr val="bg1"/>
              </a:solidFill>
              <a:latin typeface="Arial" panose="020B0604020202020204" pitchFamily="34" charset="0"/>
              <a:cs typeface="Arial" panose="020B0604020202020204" pitchFamily="34" charset="0"/>
            </a:endParaRPr>
          </a:p>
        </p:txBody>
      </p:sp>
      <p:pic>
        <p:nvPicPr>
          <p:cNvPr id="6149" name="Picture 5" descr="\\San1\GIS\Environmental\Phillips_Stuff\images\plantphotos\wildflowers\ColonelGlen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3140" y="846756"/>
            <a:ext cx="4360788" cy="58124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15200" y="990600"/>
            <a:ext cx="1435000" cy="369332"/>
          </a:xfrm>
          <a:prstGeom prst="rect">
            <a:avLst/>
          </a:prstGeom>
          <a:no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I-430</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971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9"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741164"/>
          </a:xfrm>
          <a:prstGeom prst="rect">
            <a:avLst/>
          </a:prstGeom>
          <a:noFill/>
          <a:ln>
            <a:noFill/>
          </a:ln>
        </p:spPr>
      </p:pic>
      <p:sp>
        <p:nvSpPr>
          <p:cNvPr id="10" name="Title 1"/>
          <p:cNvSpPr txBox="1">
            <a:spLocks/>
          </p:cNvSpPr>
          <p:nvPr/>
        </p:nvSpPr>
        <p:spPr>
          <a:xfrm>
            <a:off x="1371600" y="131564"/>
            <a:ext cx="777240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Standard Wildflower Seeding Specification</a:t>
            </a:r>
            <a:endParaRPr lang="en-US" sz="3200" b="1" dirty="0">
              <a:solidFill>
                <a:prstClr val="white"/>
              </a:solidFill>
              <a:latin typeface="Arial Narrow"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94392883"/>
              </p:ext>
            </p:extLst>
          </p:nvPr>
        </p:nvGraphicFramePr>
        <p:xfrm>
          <a:off x="990600" y="1905000"/>
          <a:ext cx="7086601" cy="2595880"/>
        </p:xfrm>
        <a:graphic>
          <a:graphicData uri="http://schemas.openxmlformats.org/drawingml/2006/table">
            <a:tbl>
              <a:tblPr firstRow="1" bandRow="1">
                <a:tableStyleId>{69CF1AB2-1976-4502-BF36-3FF5EA218861}</a:tableStyleId>
              </a:tblPr>
              <a:tblGrid>
                <a:gridCol w="5226368">
                  <a:extLst>
                    <a:ext uri="{9D8B030D-6E8A-4147-A177-3AD203B41FA5}">
                      <a16:colId xmlns:a16="http://schemas.microsoft.com/office/drawing/2014/main" val="20000"/>
                    </a:ext>
                  </a:extLst>
                </a:gridCol>
                <a:gridCol w="1860233">
                  <a:extLst>
                    <a:ext uri="{9D8B030D-6E8A-4147-A177-3AD203B41FA5}">
                      <a16:colId xmlns:a16="http://schemas.microsoft.com/office/drawing/2014/main" val="20001"/>
                    </a:ext>
                  </a:extLst>
                </a:gridCol>
              </a:tblGrid>
              <a:tr h="370840">
                <a:tc>
                  <a:txBody>
                    <a:bodyPr/>
                    <a:lstStyle/>
                    <a:p>
                      <a:pPr algn="ctr"/>
                      <a:r>
                        <a:rPr lang="en-US" dirty="0" smtClean="0">
                          <a:latin typeface="Arial" panose="020B0604020202020204" pitchFamily="34" charset="0"/>
                          <a:cs typeface="Arial" panose="020B0604020202020204" pitchFamily="34" charset="0"/>
                        </a:rPr>
                        <a:t>Species</a:t>
                      </a:r>
                      <a:endParaRPr lang="en-US" dirty="0">
                        <a:latin typeface="Arial" panose="020B0604020202020204" pitchFamily="34" charset="0"/>
                        <a:cs typeface="Arial" panose="020B0604020202020204" pitchFamily="34" charset="0"/>
                      </a:endParaRPr>
                    </a:p>
                  </a:txBody>
                  <a:tcPr/>
                </a:tc>
                <a:tc>
                  <a:txBody>
                    <a:bodyPr/>
                    <a:lstStyle/>
                    <a:p>
                      <a:pPr algn="ctr"/>
                      <a:r>
                        <a:rPr lang="en-US" dirty="0" err="1" smtClean="0">
                          <a:latin typeface="Arial" panose="020B0604020202020204" pitchFamily="34" charset="0"/>
                          <a:cs typeface="Arial" panose="020B0604020202020204" pitchFamily="34" charset="0"/>
                        </a:rPr>
                        <a:t>Lbs</a:t>
                      </a:r>
                      <a:r>
                        <a:rPr lang="en-US" dirty="0" smtClean="0">
                          <a:latin typeface="Arial" panose="020B0604020202020204" pitchFamily="34" charset="0"/>
                          <a:cs typeface="Arial" panose="020B0604020202020204" pitchFamily="34" charset="0"/>
                        </a:rPr>
                        <a:t>/acre</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US" dirty="0" err="1" smtClean="0">
                          <a:latin typeface="Arial" panose="020B0604020202020204" pitchFamily="34" charset="0"/>
                          <a:cs typeface="Arial" panose="020B0604020202020204" pitchFamily="34" charset="0"/>
                        </a:rPr>
                        <a:t>Blackeyed</a:t>
                      </a:r>
                      <a:r>
                        <a:rPr lang="en-US" baseline="0" dirty="0" smtClean="0">
                          <a:latin typeface="Arial" panose="020B0604020202020204" pitchFamily="34" charset="0"/>
                          <a:cs typeface="Arial" panose="020B0604020202020204" pitchFamily="34" charset="0"/>
                        </a:rPr>
                        <a:t> Susan (</a:t>
                      </a:r>
                      <a:r>
                        <a:rPr lang="en-US" i="1" baseline="0" dirty="0" smtClean="0">
                          <a:latin typeface="Arial" panose="020B0604020202020204" pitchFamily="34" charset="0"/>
                          <a:cs typeface="Arial" panose="020B0604020202020204" pitchFamily="34" charset="0"/>
                        </a:rPr>
                        <a:t>Rudbeckia </a:t>
                      </a:r>
                      <a:r>
                        <a:rPr lang="en-US" i="1" baseline="0" dirty="0" err="1" smtClean="0">
                          <a:latin typeface="Arial" panose="020B0604020202020204" pitchFamily="34" charset="0"/>
                          <a:cs typeface="Arial" panose="020B0604020202020204" pitchFamily="34" charset="0"/>
                        </a:rPr>
                        <a:t>hirta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0.5</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US" dirty="0" err="1" smtClean="0">
                          <a:latin typeface="Arial" panose="020B0604020202020204" pitchFamily="34" charset="0"/>
                          <a:cs typeface="Arial" panose="020B0604020202020204" pitchFamily="34" charset="0"/>
                        </a:rPr>
                        <a:t>Lanceleaf</a:t>
                      </a:r>
                      <a:r>
                        <a:rPr lang="en-US" baseline="0" dirty="0" smtClean="0">
                          <a:latin typeface="Arial" panose="020B0604020202020204" pitchFamily="34" charset="0"/>
                          <a:cs typeface="Arial" panose="020B0604020202020204" pitchFamily="34" charset="0"/>
                        </a:rPr>
                        <a:t> coreopsis (</a:t>
                      </a:r>
                      <a:r>
                        <a:rPr lang="en-US" i="1" baseline="0" dirty="0" smtClean="0">
                          <a:latin typeface="Arial" panose="020B0604020202020204" pitchFamily="34" charset="0"/>
                          <a:cs typeface="Arial" panose="020B0604020202020204" pitchFamily="34" charset="0"/>
                        </a:rPr>
                        <a:t>Coreopsis </a:t>
                      </a:r>
                      <a:r>
                        <a:rPr lang="en-US" i="1" baseline="0" dirty="0" err="1" smtClean="0">
                          <a:latin typeface="Arial" panose="020B0604020202020204" pitchFamily="34" charset="0"/>
                          <a:cs typeface="Arial" panose="020B0604020202020204" pitchFamily="34" charset="0"/>
                        </a:rPr>
                        <a:t>lanceolata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1.0</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US" dirty="0" smtClean="0">
                          <a:latin typeface="Arial" panose="020B0604020202020204" pitchFamily="34" charset="0"/>
                          <a:cs typeface="Arial" panose="020B0604020202020204" pitchFamily="34" charset="0"/>
                        </a:rPr>
                        <a:t>Purple </a:t>
                      </a:r>
                      <a:r>
                        <a:rPr lang="en-US" dirty="0" err="1" smtClean="0">
                          <a:latin typeface="Arial" panose="020B0604020202020204" pitchFamily="34" charset="0"/>
                          <a:cs typeface="Arial" panose="020B0604020202020204" pitchFamily="34" charset="0"/>
                        </a:rPr>
                        <a:t>blazingstar</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Liatris </a:t>
                      </a:r>
                      <a:r>
                        <a:rPr lang="en-US" i="1" baseline="0" dirty="0" err="1" smtClean="0">
                          <a:latin typeface="Arial" panose="020B0604020202020204" pitchFamily="34" charset="0"/>
                          <a:cs typeface="Arial" panose="020B0604020202020204" pitchFamily="34" charset="0"/>
                        </a:rPr>
                        <a:t>pycnostachya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0.5</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US" dirty="0" smtClean="0">
                          <a:latin typeface="Arial" panose="020B0604020202020204" pitchFamily="34" charset="0"/>
                          <a:cs typeface="Arial" panose="020B0604020202020204" pitchFamily="34" charset="0"/>
                        </a:rPr>
                        <a:t>Purple</a:t>
                      </a:r>
                      <a:r>
                        <a:rPr lang="en-US" baseline="0" dirty="0" smtClean="0">
                          <a:latin typeface="Arial" panose="020B0604020202020204" pitchFamily="34" charset="0"/>
                          <a:cs typeface="Arial" panose="020B0604020202020204" pitchFamily="34" charset="0"/>
                        </a:rPr>
                        <a:t> coneflower (</a:t>
                      </a:r>
                      <a:r>
                        <a:rPr lang="en-US" i="1" baseline="0" dirty="0" smtClean="0">
                          <a:latin typeface="Arial" panose="020B0604020202020204" pitchFamily="34" charset="0"/>
                          <a:cs typeface="Arial" panose="020B0604020202020204" pitchFamily="34" charset="0"/>
                        </a:rPr>
                        <a:t>Echinacea </a:t>
                      </a:r>
                      <a:r>
                        <a:rPr lang="en-US" i="1" baseline="0" dirty="0" err="1" smtClean="0">
                          <a:latin typeface="Arial" panose="020B0604020202020204" pitchFamily="34" charset="0"/>
                          <a:cs typeface="Arial" panose="020B0604020202020204" pitchFamily="34" charset="0"/>
                        </a:rPr>
                        <a:t>purpurea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0.5</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US" dirty="0" smtClean="0">
                          <a:latin typeface="Arial" panose="020B0604020202020204" pitchFamily="34" charset="0"/>
                          <a:cs typeface="Arial" panose="020B0604020202020204" pitchFamily="34" charset="0"/>
                        </a:rPr>
                        <a:t>Showy evening primrose</a:t>
                      </a:r>
                      <a:r>
                        <a:rPr lang="en-US"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Oenothera</a:t>
                      </a:r>
                      <a:r>
                        <a:rPr lang="en-US" i="1"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speciosa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0.5</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US" dirty="0" smtClean="0">
                          <a:latin typeface="Arial" panose="020B0604020202020204" pitchFamily="34" charset="0"/>
                          <a:cs typeface="Arial" panose="020B0604020202020204" pitchFamily="34" charset="0"/>
                        </a:rPr>
                        <a:t>Tickseed coreopsis</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Coreopsis </a:t>
                      </a:r>
                      <a:r>
                        <a:rPr lang="en-US" i="1" baseline="0" dirty="0" err="1" smtClean="0">
                          <a:latin typeface="Arial" panose="020B0604020202020204" pitchFamily="34" charset="0"/>
                          <a:cs typeface="Arial" panose="020B0604020202020204" pitchFamily="34" charset="0"/>
                        </a:rPr>
                        <a:t>tinctoria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1.0</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34281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9"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741164"/>
          </a:xfrm>
          <a:prstGeom prst="rect">
            <a:avLst/>
          </a:prstGeom>
          <a:noFill/>
          <a:ln>
            <a:noFill/>
          </a:ln>
        </p:spPr>
      </p:pic>
      <p:sp>
        <p:nvSpPr>
          <p:cNvPr id="10" name="Title 1"/>
          <p:cNvSpPr txBox="1">
            <a:spLocks/>
          </p:cNvSpPr>
          <p:nvPr/>
        </p:nvSpPr>
        <p:spPr>
          <a:xfrm>
            <a:off x="1539365" y="156932"/>
            <a:ext cx="743347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Special Wildflower Seeding Specification</a:t>
            </a:r>
            <a:endParaRPr lang="en-US" sz="3200" b="1" dirty="0">
              <a:solidFill>
                <a:prstClr val="white"/>
              </a:solidFill>
              <a:latin typeface="Arial Narrow"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244155361"/>
              </p:ext>
            </p:extLst>
          </p:nvPr>
        </p:nvGraphicFramePr>
        <p:xfrm>
          <a:off x="152400" y="1397000"/>
          <a:ext cx="8820434" cy="4450080"/>
        </p:xfrm>
        <a:graphic>
          <a:graphicData uri="http://schemas.openxmlformats.org/drawingml/2006/table">
            <a:tbl>
              <a:tblPr firstRow="1" bandRow="1">
                <a:tableStyleId>{69CF1AB2-1976-4502-BF36-3FF5EA218861}</a:tableStyleId>
              </a:tblPr>
              <a:tblGrid>
                <a:gridCol w="6400800">
                  <a:extLst>
                    <a:ext uri="{9D8B030D-6E8A-4147-A177-3AD203B41FA5}">
                      <a16:colId xmlns:a16="http://schemas.microsoft.com/office/drawing/2014/main" val="20000"/>
                    </a:ext>
                  </a:extLst>
                </a:gridCol>
                <a:gridCol w="2419634">
                  <a:extLst>
                    <a:ext uri="{9D8B030D-6E8A-4147-A177-3AD203B41FA5}">
                      <a16:colId xmlns:a16="http://schemas.microsoft.com/office/drawing/2014/main" val="20001"/>
                    </a:ext>
                  </a:extLst>
                </a:gridCol>
              </a:tblGrid>
              <a:tr h="370840">
                <a:tc>
                  <a:txBody>
                    <a:bodyPr/>
                    <a:lstStyle/>
                    <a:p>
                      <a:pPr algn="ctr"/>
                      <a:r>
                        <a:rPr lang="en-US" dirty="0" smtClean="0">
                          <a:latin typeface="Arial" panose="020B0604020202020204" pitchFamily="34" charset="0"/>
                          <a:cs typeface="Arial" panose="020B0604020202020204" pitchFamily="34" charset="0"/>
                        </a:rPr>
                        <a:t>Species</a:t>
                      </a:r>
                      <a:endParaRPr lang="en-US" dirty="0">
                        <a:latin typeface="Arial" panose="020B0604020202020204" pitchFamily="34" charset="0"/>
                        <a:cs typeface="Arial" panose="020B0604020202020204" pitchFamily="34" charset="0"/>
                      </a:endParaRPr>
                    </a:p>
                  </a:txBody>
                  <a:tcPr/>
                </a:tc>
                <a:tc>
                  <a:txBody>
                    <a:bodyPr/>
                    <a:lstStyle/>
                    <a:p>
                      <a:pPr algn="ctr"/>
                      <a:r>
                        <a:rPr lang="en-US" dirty="0" err="1" smtClean="0">
                          <a:latin typeface="Arial" panose="020B0604020202020204" pitchFamily="34" charset="0"/>
                          <a:cs typeface="Arial" panose="020B0604020202020204" pitchFamily="34" charset="0"/>
                        </a:rPr>
                        <a:t>Lbs</a:t>
                      </a:r>
                      <a:r>
                        <a:rPr lang="en-US" dirty="0" smtClean="0">
                          <a:latin typeface="Arial" panose="020B0604020202020204" pitchFamily="34" charset="0"/>
                          <a:cs typeface="Arial" panose="020B0604020202020204" pitchFamily="34" charset="0"/>
                        </a:rPr>
                        <a:t>/acre</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a:r>
                        <a:rPr lang="en-US" dirty="0" smtClean="0">
                          <a:latin typeface="Arial" panose="020B0604020202020204" pitchFamily="34" charset="0"/>
                          <a:cs typeface="Arial" panose="020B0604020202020204" pitchFamily="34" charset="0"/>
                        </a:rPr>
                        <a:t>Big bluestem (</a:t>
                      </a:r>
                      <a:r>
                        <a:rPr lang="en-US" i="1" dirty="0" err="1" smtClean="0">
                          <a:latin typeface="Arial" panose="020B0604020202020204" pitchFamily="34" charset="0"/>
                          <a:cs typeface="Arial" panose="020B0604020202020204" pitchFamily="34" charset="0"/>
                        </a:rPr>
                        <a:t>Andropogon</a:t>
                      </a:r>
                      <a:r>
                        <a:rPr lang="en-US" i="1" dirty="0" smtClean="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gerardii</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1.5</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en-US" dirty="0" smtClean="0">
                          <a:latin typeface="Arial" panose="020B0604020202020204" pitchFamily="34" charset="0"/>
                          <a:cs typeface="Arial" panose="020B0604020202020204" pitchFamily="34" charset="0"/>
                        </a:rPr>
                        <a:t>Little bluestem</a:t>
                      </a:r>
                      <a:r>
                        <a:rPr lang="en-US"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Schizachyrium</a:t>
                      </a:r>
                      <a:r>
                        <a:rPr lang="en-US" i="1"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scoparium</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en-US" dirty="0" smtClean="0">
                          <a:latin typeface="Arial" panose="020B0604020202020204" pitchFamily="34" charset="0"/>
                          <a:cs typeface="Arial" panose="020B0604020202020204" pitchFamily="34" charset="0"/>
                        </a:rPr>
                        <a:t>Indian grass (</a:t>
                      </a:r>
                      <a:r>
                        <a:rPr lang="en-US" i="1" dirty="0" err="1" smtClean="0">
                          <a:latin typeface="Arial" panose="020B0604020202020204" pitchFamily="34" charset="0"/>
                          <a:cs typeface="Arial" panose="020B0604020202020204" pitchFamily="34" charset="0"/>
                        </a:rPr>
                        <a:t>Sorghastrum</a:t>
                      </a:r>
                      <a:r>
                        <a:rPr lang="en-US" i="1" dirty="0" smtClean="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nutans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1.5</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en-US" dirty="0" smtClean="0">
                          <a:latin typeface="Arial" panose="020B0604020202020204" pitchFamily="34" charset="0"/>
                          <a:cs typeface="Arial" panose="020B0604020202020204" pitchFamily="34" charset="0"/>
                        </a:rPr>
                        <a:t>Cereal rye</a:t>
                      </a:r>
                      <a:r>
                        <a:rPr lang="en-US"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Secale</a:t>
                      </a:r>
                      <a:r>
                        <a:rPr lang="en-US" i="1"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cereale</a:t>
                      </a:r>
                      <a:r>
                        <a:rPr lang="en-US" baseline="0" dirty="0" smtClean="0">
                          <a:latin typeface="Arial" panose="020B0604020202020204" pitchFamily="34" charset="0"/>
                          <a:cs typeface="Arial" panose="020B0604020202020204" pitchFamily="34" charset="0"/>
                        </a:rPr>
                        <a:t>) as a cover crop</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100</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en-US" dirty="0" err="1" smtClean="0">
                          <a:latin typeface="Arial" panose="020B0604020202020204" pitchFamily="34" charset="0"/>
                          <a:cs typeface="Arial" panose="020B0604020202020204" pitchFamily="34" charset="0"/>
                        </a:rPr>
                        <a:t>Lanceleaf</a:t>
                      </a:r>
                      <a:r>
                        <a:rPr lang="en-US" baseline="0" dirty="0" smtClean="0">
                          <a:latin typeface="Arial" panose="020B0604020202020204" pitchFamily="34" charset="0"/>
                          <a:cs typeface="Arial" panose="020B0604020202020204" pitchFamily="34" charset="0"/>
                        </a:rPr>
                        <a:t> coreopsis (</a:t>
                      </a:r>
                      <a:r>
                        <a:rPr lang="en-US" i="1" baseline="0" dirty="0" smtClean="0">
                          <a:latin typeface="Arial" panose="020B0604020202020204" pitchFamily="34" charset="0"/>
                          <a:cs typeface="Arial" panose="020B0604020202020204" pitchFamily="34" charset="0"/>
                        </a:rPr>
                        <a:t>Coreopsis </a:t>
                      </a:r>
                      <a:r>
                        <a:rPr lang="en-US" i="1" baseline="0" dirty="0" err="1" smtClean="0">
                          <a:latin typeface="Arial" panose="020B0604020202020204" pitchFamily="34" charset="0"/>
                          <a:cs typeface="Arial" panose="020B0604020202020204" pitchFamily="34" charset="0"/>
                        </a:rPr>
                        <a:t>lanceolata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en-US" dirty="0" err="1" smtClean="0">
                          <a:latin typeface="Arial" panose="020B0604020202020204" pitchFamily="34" charset="0"/>
                          <a:cs typeface="Arial" panose="020B0604020202020204" pitchFamily="34" charset="0"/>
                        </a:rPr>
                        <a:t>Blackeyed</a:t>
                      </a:r>
                      <a:r>
                        <a:rPr lang="en-US" baseline="0" dirty="0" smtClean="0">
                          <a:latin typeface="Arial" panose="020B0604020202020204" pitchFamily="34" charset="0"/>
                          <a:cs typeface="Arial" panose="020B0604020202020204" pitchFamily="34" charset="0"/>
                        </a:rPr>
                        <a:t> Susan (</a:t>
                      </a:r>
                      <a:r>
                        <a:rPr lang="en-US" i="1" baseline="0" dirty="0" smtClean="0">
                          <a:latin typeface="Arial" panose="020B0604020202020204" pitchFamily="34" charset="0"/>
                          <a:cs typeface="Arial" panose="020B0604020202020204" pitchFamily="34" charset="0"/>
                        </a:rPr>
                        <a:t>Rudbeckia </a:t>
                      </a:r>
                      <a:r>
                        <a:rPr lang="en-US" i="1" baseline="0" dirty="0" err="1" smtClean="0">
                          <a:latin typeface="Arial" panose="020B0604020202020204" pitchFamily="34" charset="0"/>
                          <a:cs typeface="Arial" panose="020B0604020202020204" pitchFamily="34" charset="0"/>
                        </a:rPr>
                        <a:t>hirta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0.5</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70840">
                <a:tc>
                  <a:txBody>
                    <a:bodyPr/>
                    <a:lstStyle/>
                    <a:p>
                      <a:pPr algn="ctr"/>
                      <a:r>
                        <a:rPr lang="en-US" dirty="0" smtClean="0">
                          <a:latin typeface="Arial" panose="020B0604020202020204" pitchFamily="34" charset="0"/>
                          <a:cs typeface="Arial" panose="020B0604020202020204" pitchFamily="34" charset="0"/>
                        </a:rPr>
                        <a:t>Purple</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blazingstar</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Liatris </a:t>
                      </a:r>
                      <a:r>
                        <a:rPr lang="en-US" i="1" baseline="0" dirty="0" err="1" smtClean="0">
                          <a:latin typeface="Arial" panose="020B0604020202020204" pitchFamily="34" charset="0"/>
                          <a:cs typeface="Arial" panose="020B0604020202020204" pitchFamily="34" charset="0"/>
                        </a:rPr>
                        <a:t>pycnostachya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370840">
                <a:tc>
                  <a:txBody>
                    <a:bodyPr/>
                    <a:lstStyle/>
                    <a:p>
                      <a:pPr algn="ctr"/>
                      <a:r>
                        <a:rPr lang="en-US" dirty="0" smtClean="0">
                          <a:latin typeface="Arial" panose="020B0604020202020204" pitchFamily="34" charset="0"/>
                          <a:cs typeface="Arial" panose="020B0604020202020204" pitchFamily="34" charset="0"/>
                        </a:rPr>
                        <a:t>Partridge</a:t>
                      </a:r>
                      <a:r>
                        <a:rPr lang="en-US" baseline="0" dirty="0" smtClean="0">
                          <a:latin typeface="Arial" panose="020B0604020202020204" pitchFamily="34" charset="0"/>
                          <a:cs typeface="Arial" panose="020B0604020202020204" pitchFamily="34" charset="0"/>
                        </a:rPr>
                        <a:t> pea (</a:t>
                      </a:r>
                      <a:r>
                        <a:rPr lang="en-US" i="1" baseline="0" dirty="0" err="1" smtClean="0">
                          <a:latin typeface="Arial" panose="020B0604020202020204" pitchFamily="34" charset="0"/>
                          <a:cs typeface="Arial" panose="020B0604020202020204" pitchFamily="34" charset="0"/>
                        </a:rPr>
                        <a:t>Chamaecrista</a:t>
                      </a:r>
                      <a:r>
                        <a:rPr lang="en-US" i="1"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fasisculata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8"/>
                  </a:ext>
                </a:extLst>
              </a:tr>
              <a:tr h="370840">
                <a:tc>
                  <a:txBody>
                    <a:bodyPr/>
                    <a:lstStyle/>
                    <a:p>
                      <a:pPr algn="ctr"/>
                      <a:r>
                        <a:rPr lang="en-US" dirty="0" smtClean="0">
                          <a:latin typeface="Arial" panose="020B0604020202020204" pitchFamily="34" charset="0"/>
                          <a:cs typeface="Arial" panose="020B0604020202020204" pitchFamily="34" charset="0"/>
                        </a:rPr>
                        <a:t>Butterfly milkweed (</a:t>
                      </a:r>
                      <a:r>
                        <a:rPr lang="en-US" i="1" dirty="0" smtClean="0">
                          <a:latin typeface="Arial" panose="020B0604020202020204" pitchFamily="34" charset="0"/>
                          <a:cs typeface="Arial" panose="020B0604020202020204" pitchFamily="34" charset="0"/>
                        </a:rPr>
                        <a:t>Asclepias </a:t>
                      </a:r>
                      <a:r>
                        <a:rPr lang="en-US" i="1" dirty="0" err="1" smtClean="0">
                          <a:latin typeface="Arial" panose="020B0604020202020204" pitchFamily="34" charset="0"/>
                          <a:cs typeface="Arial" panose="020B0604020202020204" pitchFamily="34" charset="0"/>
                        </a:rPr>
                        <a:t>tuberosa</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9"/>
                  </a:ext>
                </a:extLst>
              </a:tr>
              <a:tr h="370840">
                <a:tc>
                  <a:txBody>
                    <a:bodyPr/>
                    <a:lstStyle/>
                    <a:p>
                      <a:pPr algn="ctr"/>
                      <a:r>
                        <a:rPr lang="en-US" dirty="0" smtClean="0">
                          <a:latin typeface="Arial" panose="020B0604020202020204" pitchFamily="34" charset="0"/>
                          <a:cs typeface="Arial" panose="020B0604020202020204" pitchFamily="34" charset="0"/>
                        </a:rPr>
                        <a:t>Pale purple coneflower (</a:t>
                      </a:r>
                      <a:r>
                        <a:rPr lang="en-US" i="1" dirty="0" smtClean="0">
                          <a:latin typeface="Arial" panose="020B0604020202020204" pitchFamily="34" charset="0"/>
                          <a:cs typeface="Arial" panose="020B0604020202020204" pitchFamily="34" charset="0"/>
                        </a:rPr>
                        <a:t>Echinacea</a:t>
                      </a:r>
                      <a:r>
                        <a:rPr lang="en-US" i="1" baseline="0" dirty="0" smtClean="0">
                          <a:latin typeface="Arial" panose="020B0604020202020204" pitchFamily="34" charset="0"/>
                          <a:cs typeface="Arial" panose="020B0604020202020204" pitchFamily="34" charset="0"/>
                        </a:rPr>
                        <a:t> pallida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10"/>
                  </a:ext>
                </a:extLst>
              </a:tr>
              <a:tr h="370840">
                <a:tc>
                  <a:txBody>
                    <a:bodyPr/>
                    <a:lstStyle/>
                    <a:p>
                      <a:pPr algn="ctr"/>
                      <a:r>
                        <a:rPr lang="en-US" dirty="0" smtClean="0">
                          <a:latin typeface="Arial" panose="020B0604020202020204" pitchFamily="34" charset="0"/>
                          <a:cs typeface="Arial" panose="020B0604020202020204" pitchFamily="34" charset="0"/>
                        </a:rPr>
                        <a:t>Wild </a:t>
                      </a:r>
                      <a:r>
                        <a:rPr lang="en-US" dirty="0" err="1" smtClean="0">
                          <a:latin typeface="Arial" panose="020B0604020202020204" pitchFamily="34" charset="0"/>
                          <a:cs typeface="Arial" panose="020B0604020202020204" pitchFamily="34" charset="0"/>
                        </a:rPr>
                        <a:t>bergamont</a:t>
                      </a:r>
                      <a:r>
                        <a:rPr lang="en-US" dirty="0" smtClean="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Monarda</a:t>
                      </a:r>
                      <a:r>
                        <a:rPr lang="en-US" i="1"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fistulosa</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95623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11" name="Picture 2" descr="\\san1\PubInfo\Photo Archive\20170530-wildflower day with Kayti\004_93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descr="AHTD_PowerPoint_SlideTemplate_textpages_footer1.jpg"/>
          <p:cNvPicPr>
            <a:picLocks noChangeAspect="1"/>
          </p:cNvPicPr>
          <p:nvPr/>
        </p:nvPicPr>
        <p:blipFill>
          <a:blip r:embed="rId4" cstate="print"/>
          <a:stretch>
            <a:fillRect/>
          </a:stretch>
        </p:blipFill>
        <p:spPr>
          <a:xfrm>
            <a:off x="0" y="0"/>
            <a:ext cx="9144000" cy="741164"/>
          </a:xfrm>
          <a:prstGeom prst="rect">
            <a:avLst/>
          </a:prstGeom>
          <a:noFill/>
          <a:ln>
            <a:noFill/>
          </a:ln>
        </p:spPr>
      </p:pic>
      <p:sp>
        <p:nvSpPr>
          <p:cNvPr id="10" name="Title 1"/>
          <p:cNvSpPr txBox="1">
            <a:spLocks/>
          </p:cNvSpPr>
          <p:nvPr/>
        </p:nvSpPr>
        <p:spPr>
          <a:xfrm>
            <a:off x="1295400" y="156932"/>
            <a:ext cx="7984724"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District Wildflower Plots</a:t>
            </a:r>
            <a:endParaRPr lang="en-US" sz="3200" b="1" dirty="0">
              <a:solidFill>
                <a:prstClr val="white"/>
              </a:solidFill>
              <a:latin typeface="Arial Narrow"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spTree>
    <p:extLst>
      <p:ext uri="{BB962C8B-B14F-4D97-AF65-F5344CB8AC3E}">
        <p14:creationId xmlns:p14="http://schemas.microsoft.com/office/powerpoint/2010/main" val="840971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13" y="2590800"/>
            <a:ext cx="2643187" cy="1985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28613" y="838200"/>
            <a:ext cx="8662986" cy="2246769"/>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Incorporating wildflower plantings into project proposals provides pollinator habitat too!</a:t>
            </a:r>
          </a:p>
          <a:p>
            <a:endParaRPr lang="en-US" sz="2000"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000" dirty="0" smtClean="0">
                <a:latin typeface="Arial" panose="020B0604020202020204" pitchFamily="34" charset="0"/>
                <a:cs typeface="Arial" panose="020B0604020202020204" pitchFamily="34" charset="0"/>
              </a:rPr>
              <a:t>Use native plants with various bloom times</a:t>
            </a:r>
          </a:p>
          <a:p>
            <a:pPr marL="342900" indent="-342900">
              <a:buFont typeface="Wingdings" panose="05000000000000000000" pitchFamily="2" charset="2"/>
              <a:buChar char="v"/>
            </a:pPr>
            <a:r>
              <a:rPr lang="en-US" sz="2000" dirty="0" smtClean="0">
                <a:latin typeface="Arial" panose="020B0604020202020204" pitchFamily="34" charset="0"/>
                <a:cs typeface="Arial" panose="020B0604020202020204" pitchFamily="34" charset="0"/>
              </a:rPr>
              <a:t>Include milkweeds, which are host plants for Monarchs</a:t>
            </a:r>
          </a:p>
          <a:p>
            <a:endParaRPr lang="en-US" sz="2000" dirty="0">
              <a:latin typeface="Arial" panose="020B0604020202020204" pitchFamily="34" charset="0"/>
              <a:cs typeface="Arial" panose="020B0604020202020204" pitchFamily="34" charset="0"/>
            </a:endParaRPr>
          </a:p>
          <a:p>
            <a:pPr marL="800100" lvl="1" indent="-342900" algn="ctr">
              <a:buFont typeface="Wingdings" panose="05000000000000000000" pitchFamily="2" charset="2"/>
              <a:buChar char="v"/>
            </a:pPr>
            <a:endParaRPr lang="en-US" sz="2000" dirty="0">
              <a:solidFill>
                <a:prstClr val="black"/>
              </a:solidFill>
              <a:latin typeface="Arial" panose="020B0604020202020204" pitchFamily="34" charset="0"/>
              <a:cs typeface="Arial" panose="020B0604020202020204" pitchFamily="34" charset="0"/>
            </a:endParaRPr>
          </a:p>
        </p:txBody>
      </p:sp>
      <p:pic>
        <p:nvPicPr>
          <p:cNvPr id="9" name="Content Placeholder 3" descr="AHTD_PowerPoint_SlideTemplate_textpages_footer1.jpg"/>
          <p:cNvPicPr>
            <a:picLocks noChangeAspect="1"/>
          </p:cNvPicPr>
          <p:nvPr/>
        </p:nvPicPr>
        <p:blipFill>
          <a:blip r:embed="rId4" cstate="print"/>
          <a:stretch>
            <a:fillRect/>
          </a:stretch>
        </p:blipFill>
        <p:spPr>
          <a:xfrm>
            <a:off x="0" y="0"/>
            <a:ext cx="9144000" cy="741164"/>
          </a:xfrm>
          <a:prstGeom prst="rect">
            <a:avLst/>
          </a:prstGeom>
          <a:noFill/>
          <a:ln>
            <a:noFill/>
          </a:ln>
        </p:spPr>
      </p:pic>
      <p:sp>
        <p:nvSpPr>
          <p:cNvPr id="10" name="Title 1"/>
          <p:cNvSpPr txBox="1">
            <a:spLocks/>
          </p:cNvSpPr>
          <p:nvPr/>
        </p:nvSpPr>
        <p:spPr>
          <a:xfrm>
            <a:off x="1219200" y="156932"/>
            <a:ext cx="792480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A</a:t>
            </a:r>
            <a:r>
              <a:rPr lang="en-US" sz="2800" b="1" dirty="0" smtClean="0">
                <a:solidFill>
                  <a:prstClr val="white"/>
                </a:solidFill>
                <a:latin typeface="Arial Narrow" pitchFamily="34" charset="0"/>
              </a:rPr>
              <a:t>R</a:t>
            </a:r>
            <a:r>
              <a:rPr lang="en-US" sz="3200" b="1" dirty="0" smtClean="0">
                <a:solidFill>
                  <a:prstClr val="white"/>
                </a:solidFill>
                <a:latin typeface="Arial Narrow" pitchFamily="34" charset="0"/>
              </a:rPr>
              <a:t>DOT’s Transportation Alternatives Program</a:t>
            </a:r>
            <a:endParaRPr lang="en-US" sz="3200" b="1" dirty="0">
              <a:solidFill>
                <a:prstClr val="white"/>
              </a:solidFill>
              <a:latin typeface="Arial Narrow"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2757387"/>
            <a:ext cx="5257800" cy="3943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886" y="4659729"/>
            <a:ext cx="1918640" cy="2076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675" r="4584"/>
          <a:stretch/>
        </p:blipFill>
        <p:spPr bwMode="auto">
          <a:xfrm>
            <a:off x="2971800" y="4191000"/>
            <a:ext cx="2343705" cy="2362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09202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600200" y="6248399"/>
            <a:ext cx="5334000" cy="457200"/>
          </a:xfrm>
          <a:prstGeom prst="rect">
            <a:avLst/>
          </a:prstGeom>
        </p:spPr>
        <p:txBody>
          <a:bodyPr vert="horz" lIns="91440" tIns="45720" rIns="91440" bIns="45720" rtlCol="0" anchor="ctr">
            <a:noAutofit/>
          </a:bodyPr>
          <a:lstStyle/>
          <a:p>
            <a:pPr>
              <a:spcBef>
                <a:spcPct val="0"/>
              </a:spcBef>
              <a:defRPr/>
            </a:pPr>
            <a:r>
              <a:rPr lang="en-US" sz="1200" b="1" dirty="0">
                <a:solidFill>
                  <a:prstClr val="white"/>
                </a:solidFill>
                <a:latin typeface="Arial Narrow" pitchFamily="34" charset="0"/>
              </a:rPr>
              <a:t>ARKANSAS </a:t>
            </a:r>
            <a:r>
              <a:rPr lang="en-US" sz="1200" b="1" dirty="0" smtClean="0">
                <a:solidFill>
                  <a:prstClr val="white"/>
                </a:solidFill>
                <a:latin typeface="Arial Narrow" pitchFamily="34" charset="0"/>
              </a:rPr>
              <a:t>DEPARTMENT OF TRANSPORTATION</a:t>
            </a:r>
            <a:endParaRPr lang="en-US" sz="1200" b="1" dirty="0">
              <a:solidFill>
                <a:prstClr val="white"/>
              </a:solidFill>
              <a:latin typeface="Arial Narrow"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23793"/>
            <a:ext cx="13716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workAHTD\ke39515\KaytiEwing\TRB Poster Session\Pics\005_28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020045" y="1020045"/>
            <a:ext cx="6133725" cy="4093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343400" y="1676400"/>
            <a:ext cx="4267200" cy="2646878"/>
          </a:xfrm>
          <a:prstGeom prst="rect">
            <a:avLst/>
          </a:prstGeom>
          <a:noFill/>
        </p:spPr>
        <p:txBody>
          <a:bodyPr wrap="square" rtlCol="0">
            <a:spAutoFit/>
          </a:bodyPr>
          <a:lstStyle/>
          <a:p>
            <a:r>
              <a:rPr lang="en-US" b="1" dirty="0" smtClean="0">
                <a:latin typeface="Arial" pitchFamily="34" charset="0"/>
                <a:cs typeface="Arial" pitchFamily="34" charset="0"/>
              </a:rPr>
              <a:t>Function of Highway Rights-of-way:</a:t>
            </a:r>
          </a:p>
          <a:p>
            <a:endParaRPr lang="en-US" b="1" dirty="0" smtClean="0">
              <a:latin typeface="Arial" pitchFamily="34" charset="0"/>
              <a:cs typeface="Arial" pitchFamily="34" charset="0"/>
            </a:endParaRPr>
          </a:p>
          <a:p>
            <a:pPr>
              <a:spcAft>
                <a:spcPts val="1200"/>
              </a:spcAft>
              <a:buFont typeface="Arial" pitchFamily="34" charset="0"/>
              <a:buChar char="•"/>
            </a:pPr>
            <a:r>
              <a:rPr lang="en-US" dirty="0" smtClean="0">
                <a:latin typeface="Arial" pitchFamily="34" charset="0"/>
                <a:cs typeface="Arial" pitchFamily="34" charset="0"/>
              </a:rPr>
              <a:t>Drains excess water from roadway</a:t>
            </a:r>
          </a:p>
          <a:p>
            <a:pPr>
              <a:spcAft>
                <a:spcPts val="1200"/>
              </a:spcAft>
              <a:buFont typeface="Arial" pitchFamily="34" charset="0"/>
              <a:buChar char="•"/>
            </a:pPr>
            <a:r>
              <a:rPr lang="en-US" dirty="0" smtClean="0">
                <a:latin typeface="Arial" pitchFamily="34" charset="0"/>
                <a:cs typeface="Arial" pitchFamily="34" charset="0"/>
              </a:rPr>
              <a:t>Provides safety</a:t>
            </a:r>
          </a:p>
          <a:p>
            <a:pPr>
              <a:spcAft>
                <a:spcPts val="1200"/>
              </a:spcAft>
              <a:buFont typeface="Arial" pitchFamily="34" charset="0"/>
              <a:buChar char="•"/>
            </a:pPr>
            <a:r>
              <a:rPr lang="en-US" dirty="0" smtClean="0">
                <a:latin typeface="Arial" pitchFamily="34" charset="0"/>
                <a:cs typeface="Arial" pitchFamily="34" charset="0"/>
              </a:rPr>
              <a:t>Provides location for public utilities</a:t>
            </a:r>
          </a:p>
          <a:p>
            <a:pPr>
              <a:spcAft>
                <a:spcPts val="1200"/>
              </a:spcAft>
              <a:buFont typeface="Arial" pitchFamily="34" charset="0"/>
              <a:buChar char="•"/>
            </a:pPr>
            <a:r>
              <a:rPr lang="en-US" dirty="0" smtClean="0">
                <a:latin typeface="Arial" pitchFamily="34" charset="0"/>
                <a:cs typeface="Arial" pitchFamily="34" charset="0"/>
              </a:rPr>
              <a:t>Provides aesthetic</a:t>
            </a:r>
          </a:p>
          <a:p>
            <a:pPr>
              <a:spcAft>
                <a:spcPts val="1200"/>
              </a:spcAft>
              <a:buFont typeface="Arial" pitchFamily="34" charset="0"/>
              <a:buChar char="•"/>
            </a:pPr>
            <a:r>
              <a:rPr lang="en-US" dirty="0" smtClean="0">
                <a:latin typeface="Arial" pitchFamily="34" charset="0"/>
                <a:cs typeface="Arial" pitchFamily="34" charset="0"/>
              </a:rPr>
              <a:t>Provides habitat for pollinators</a:t>
            </a:r>
            <a:endParaRPr lang="en-US" dirty="0">
              <a:latin typeface="Arial" pitchFamily="34" charset="0"/>
              <a:cs typeface="Arial" pitchFamily="34" charset="0"/>
            </a:endParaRPr>
          </a:p>
        </p:txBody>
      </p:sp>
    </p:spTree>
    <p:extLst>
      <p:ext uri="{BB962C8B-B14F-4D97-AF65-F5344CB8AC3E}">
        <p14:creationId xmlns:p14="http://schemas.microsoft.com/office/powerpoint/2010/main" val="3786114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600200" y="6248399"/>
            <a:ext cx="5334000" cy="457200"/>
          </a:xfrm>
          <a:prstGeom prst="rect">
            <a:avLst/>
          </a:prstGeom>
        </p:spPr>
        <p:txBody>
          <a:bodyPr vert="horz" lIns="91440" tIns="45720" rIns="91440" bIns="45720" rtlCol="0" anchor="ctr">
            <a:noAutofit/>
          </a:bodyPr>
          <a:lstStyle/>
          <a:p>
            <a:pPr>
              <a:spcBef>
                <a:spcPct val="0"/>
              </a:spcBef>
              <a:defRPr/>
            </a:pPr>
            <a:r>
              <a:rPr lang="en-US" sz="1200" b="1" dirty="0">
                <a:solidFill>
                  <a:prstClr val="white"/>
                </a:solidFill>
                <a:latin typeface="Arial Narrow" pitchFamily="34" charset="0"/>
              </a:rPr>
              <a:t>ARKANSAS </a:t>
            </a:r>
            <a:r>
              <a:rPr lang="en-US" sz="1200" b="1" dirty="0" smtClean="0">
                <a:solidFill>
                  <a:prstClr val="white"/>
                </a:solidFill>
                <a:latin typeface="Arial Narrow" pitchFamily="34" charset="0"/>
              </a:rPr>
              <a:t>DEPARTMENT OF TRANSPORTATION</a:t>
            </a:r>
            <a:endParaRPr lang="en-US" sz="1200" b="1" dirty="0">
              <a:solidFill>
                <a:prstClr val="white"/>
              </a:solidFill>
              <a:latin typeface="Arial Narrow"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23793"/>
            <a:ext cx="13716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C:\workAHTD\ke39515\KaytiEwing\TRB Poster Session\Pics\clear zone, transition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102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8600" y="2057400"/>
            <a:ext cx="1752600" cy="400110"/>
          </a:xfrm>
          <a:prstGeom prst="rect">
            <a:avLst/>
          </a:prstGeom>
          <a:noFill/>
        </p:spPr>
        <p:txBody>
          <a:bodyPr wrap="square" rtlCol="0">
            <a:spAutoFit/>
          </a:bodyPr>
          <a:lstStyle/>
          <a:p>
            <a:pPr algn="ctr"/>
            <a:r>
              <a:rPr lang="en-US" sz="2000" b="1" dirty="0" smtClean="0">
                <a:ln>
                  <a:solidFill>
                    <a:schemeClr val="tx1"/>
                  </a:solidFill>
                </a:ln>
                <a:solidFill>
                  <a:schemeClr val="bg1"/>
                </a:solidFill>
                <a:latin typeface="Arial" panose="020B0604020202020204" pitchFamily="34" charset="0"/>
                <a:cs typeface="Arial" panose="020B0604020202020204" pitchFamily="34" charset="0"/>
              </a:rPr>
              <a:t>Clear Zone</a:t>
            </a:r>
            <a:endParaRPr lang="en-US" sz="2000" b="1" dirty="0">
              <a:ln>
                <a:solidFill>
                  <a:schemeClr val="tx1"/>
                </a:solidFill>
              </a:ln>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6019800" y="5702240"/>
            <a:ext cx="2971800" cy="400110"/>
          </a:xfrm>
          <a:prstGeom prst="rect">
            <a:avLst/>
          </a:prstGeom>
          <a:noFill/>
          <a:ln>
            <a:noFill/>
          </a:ln>
        </p:spPr>
        <p:txBody>
          <a:bodyPr wrap="square" rtlCol="0">
            <a:spAutoFit/>
          </a:bodyPr>
          <a:lstStyle/>
          <a:p>
            <a:pPr algn="ctr"/>
            <a:r>
              <a:rPr lang="en-US" sz="2000" b="1" dirty="0" smtClean="0">
                <a:ln>
                  <a:solidFill>
                    <a:schemeClr val="tx1"/>
                  </a:solidFill>
                </a:ln>
                <a:solidFill>
                  <a:schemeClr val="bg1"/>
                </a:solidFill>
                <a:latin typeface="Arial" pitchFamily="34" charset="0"/>
                <a:cs typeface="Arial" pitchFamily="34" charset="0"/>
              </a:rPr>
              <a:t>Transition Zone</a:t>
            </a:r>
            <a:endParaRPr lang="en-US" sz="2000" b="1" dirty="0">
              <a:ln>
                <a:solidFill>
                  <a:schemeClr val="tx1"/>
                </a:solidFill>
              </a:ln>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81295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0"/>
            <a:ext cx="9144000" cy="741164"/>
          </a:xfrm>
          <a:prstGeom prst="rect">
            <a:avLst/>
          </a:prstGeom>
          <a:noFill/>
          <a:ln>
            <a:noFill/>
          </a:ln>
        </p:spPr>
      </p:pic>
      <p:sp>
        <p:nvSpPr>
          <p:cNvPr id="10" name="Title 1"/>
          <p:cNvSpPr txBox="1">
            <a:spLocks/>
          </p:cNvSpPr>
          <p:nvPr/>
        </p:nvSpPr>
        <p:spPr>
          <a:xfrm>
            <a:off x="562356" y="152400"/>
            <a:ext cx="8581644" cy="457200"/>
          </a:xfrm>
          <a:prstGeom prst="rect">
            <a:avLst/>
          </a:prstGeom>
        </p:spPr>
        <p:txBody>
          <a:bodyPr vert="horz" lIns="91440" tIns="45720" rIns="91440" bIns="45720" rtlCol="0" anchor="ctr">
            <a:noAutofit/>
          </a:bodyPr>
          <a:lstStyle/>
          <a:p>
            <a:pPr algn="r">
              <a:spcBef>
                <a:spcPct val="0"/>
              </a:spcBef>
              <a:defRPr/>
            </a:pPr>
            <a:r>
              <a:rPr lang="en-US" sz="2800" b="1" dirty="0" smtClean="0">
                <a:solidFill>
                  <a:prstClr val="white"/>
                </a:solidFill>
                <a:latin typeface="Arial Narrow" pitchFamily="34" charset="0"/>
              </a:rPr>
              <a:t>Candidate Conservation Agreement with Assurances</a:t>
            </a:r>
            <a:endParaRPr lang="en-US" sz="2800" b="1" dirty="0">
              <a:solidFill>
                <a:prstClr val="white"/>
              </a:solidFill>
              <a:latin typeface="Arial Narrow"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02" t="10138" r="12460" b="16620"/>
          <a:stretch/>
        </p:blipFill>
        <p:spPr bwMode="auto">
          <a:xfrm>
            <a:off x="2362200" y="1066800"/>
            <a:ext cx="4495592" cy="526457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58305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9" name="Content Placeholder 3" descr="AHTD_PowerPoint_SlideTemplate_textpages_footer1.jpg"/>
          <p:cNvPicPr>
            <a:picLocks noChangeAspect="1"/>
          </p:cNvPicPr>
          <p:nvPr/>
        </p:nvPicPr>
        <p:blipFill>
          <a:blip r:embed="rId3" cstate="print"/>
          <a:stretch>
            <a:fillRect/>
          </a:stretch>
        </p:blipFill>
        <p:spPr>
          <a:xfrm>
            <a:off x="0" y="0"/>
            <a:ext cx="9144000" cy="741164"/>
          </a:xfrm>
          <a:prstGeom prst="rect">
            <a:avLst/>
          </a:prstGeom>
          <a:noFill/>
          <a:ln>
            <a:noFill/>
          </a:ln>
        </p:spPr>
      </p:pic>
      <p:sp>
        <p:nvSpPr>
          <p:cNvPr id="10" name="Title 1"/>
          <p:cNvSpPr txBox="1">
            <a:spLocks/>
          </p:cNvSpPr>
          <p:nvPr/>
        </p:nvSpPr>
        <p:spPr>
          <a:xfrm>
            <a:off x="1476756" y="152400"/>
            <a:ext cx="7667244" cy="478036"/>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Arkansas Monarch Conservation Partnership </a:t>
            </a:r>
            <a:endParaRPr lang="en-US" sz="3200" b="1" dirty="0">
              <a:solidFill>
                <a:prstClr val="white"/>
              </a:solidFill>
              <a:latin typeface="Arial Narrow"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pic>
        <p:nvPicPr>
          <p:cNvPr id="7"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667" b="90167" l="0" r="99667"/>
                    </a14:imgEffect>
                  </a14:imgLayer>
                </a14:imgProps>
              </a:ext>
              <a:ext uri="{28A0092B-C50C-407E-A947-70E740481C1C}">
                <a14:useLocalDpi xmlns:a14="http://schemas.microsoft.com/office/drawing/2010/main" val="0"/>
              </a:ext>
            </a:extLst>
          </a:blip>
          <a:srcRect t="9140" r="213" b="9324"/>
          <a:stretch/>
        </p:blipFill>
        <p:spPr bwMode="auto">
          <a:xfrm>
            <a:off x="2362200" y="1295400"/>
            <a:ext cx="4516325" cy="369025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457200" y="5328791"/>
            <a:ext cx="8229600" cy="1077218"/>
          </a:xfrm>
          <a:prstGeom prst="rect">
            <a:avLst/>
          </a:prstGeom>
          <a:noFill/>
        </p:spPr>
        <p:txBody>
          <a:bodyPr wrap="square" rtlCol="0">
            <a:spAutoFit/>
          </a:bodyPr>
          <a:lstStyle/>
          <a:p>
            <a:pPr algn="ctr"/>
            <a:r>
              <a:rPr lang="en-US" sz="3200" dirty="0" smtClean="0"/>
              <a:t>Visit our website at arkansasmonarchs.org for more information!</a:t>
            </a:r>
            <a:endParaRPr lang="en-US" sz="3200" dirty="0"/>
          </a:p>
        </p:txBody>
      </p:sp>
    </p:spTree>
    <p:extLst>
      <p:ext uri="{BB962C8B-B14F-4D97-AF65-F5344CB8AC3E}">
        <p14:creationId xmlns:p14="http://schemas.microsoft.com/office/powerpoint/2010/main" val="3445830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62400" y="887410"/>
            <a:ext cx="1665146" cy="322739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5"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98" t="19201" r="5428" b="-1"/>
          <a:stretch/>
        </p:blipFill>
        <p:spPr bwMode="auto">
          <a:xfrm>
            <a:off x="5578821" y="884667"/>
            <a:ext cx="1431579" cy="972857"/>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4935" y="887410"/>
            <a:ext cx="2118133" cy="967372"/>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0420" y="4117602"/>
            <a:ext cx="4059630" cy="2707741"/>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05718" y="1231396"/>
            <a:ext cx="4847281" cy="4616648"/>
          </a:xfrm>
          <a:prstGeom prst="rect">
            <a:avLst/>
          </a:prstGeom>
          <a:noFill/>
        </p:spPr>
        <p:txBody>
          <a:bodyPr wrap="square" rtlCol="0">
            <a:spAutoFit/>
          </a:bodyPr>
          <a:lstStyle/>
          <a:p>
            <a:pPr marL="285750" indent="-285750">
              <a:buFont typeface="Wingdings" panose="05000000000000000000" pitchFamily="2" charset="2"/>
              <a:buChar char="v"/>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err="1" smtClean="0">
                <a:latin typeface="Arial" panose="020B0604020202020204" pitchFamily="34" charset="0"/>
                <a:cs typeface="Arial" panose="020B0604020202020204" pitchFamily="34" charset="0"/>
              </a:rPr>
              <a:t>A</a:t>
            </a:r>
            <a:r>
              <a:rPr lang="en-US" cap="small" dirty="0" err="1" smtClean="0">
                <a:latin typeface="Arial" panose="020B0604020202020204" pitchFamily="34" charset="0"/>
                <a:cs typeface="Arial" panose="020B0604020202020204" pitchFamily="34" charset="0"/>
              </a:rPr>
              <a:t>r</a:t>
            </a:r>
            <a:r>
              <a:rPr lang="en-US" dirty="0" err="1" smtClean="0">
                <a:latin typeface="Arial" panose="020B0604020202020204" pitchFamily="34" charset="0"/>
                <a:cs typeface="Arial" panose="020B0604020202020204" pitchFamily="34" charset="0"/>
              </a:rPr>
              <a:t>DOT</a:t>
            </a:r>
            <a:r>
              <a:rPr lang="en-US" dirty="0" smtClean="0">
                <a:latin typeface="Arial" panose="020B0604020202020204" pitchFamily="34" charset="0"/>
                <a:cs typeface="Arial" panose="020B0604020202020204" pitchFamily="34" charset="0"/>
              </a:rPr>
              <a:t> adopted IRVM practices </a:t>
            </a:r>
            <a:endParaRPr lang="en-US" dirty="0" smtClean="0">
              <a:solidFill>
                <a:srgbClr val="FF0000"/>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Clear zone</a:t>
            </a:r>
          </a:p>
          <a:p>
            <a:pPr marL="742950" lvl="1" indent="-285750">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Transition zone</a:t>
            </a:r>
          </a:p>
          <a:p>
            <a:pPr marL="742950" lvl="1" indent="-285750">
              <a:buFont typeface="Wingdings" panose="05000000000000000000" pitchFamily="2" charset="2"/>
              <a:buChar char="ü"/>
            </a:pPr>
            <a:r>
              <a:rPr lang="en-US" sz="1600" dirty="0">
                <a:latin typeface="Arial" panose="020B0604020202020204" pitchFamily="34" charset="0"/>
                <a:cs typeface="Arial" panose="020B0604020202020204" pitchFamily="34" charset="0"/>
              </a:rPr>
              <a:t>N</a:t>
            </a:r>
            <a:r>
              <a:rPr lang="en-US" sz="1600" dirty="0" smtClean="0">
                <a:latin typeface="Arial" panose="020B0604020202020204" pitchFamily="34" charset="0"/>
                <a:cs typeface="Arial" panose="020B0604020202020204" pitchFamily="34" charset="0"/>
              </a:rPr>
              <a:t>atural zone</a:t>
            </a:r>
          </a:p>
          <a:p>
            <a:pPr marL="742950" lvl="1" indent="-285750">
              <a:buFont typeface="Wingdings" panose="05000000000000000000" pitchFamily="2" charset="2"/>
              <a:buChar char="ü"/>
            </a:pPr>
            <a:endParaRPr lang="en-US" sz="1600" dirty="0" smtClean="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ü"/>
            </a:pPr>
            <a:endParaRPr lang="en-US" sz="1600" dirty="0" smtClean="0">
              <a:latin typeface="Arial" panose="020B0604020202020204" pitchFamily="34" charset="0"/>
              <a:cs typeface="Arial" panose="020B0604020202020204" pitchFamily="34" charset="0"/>
            </a:endParaRPr>
          </a:p>
          <a:p>
            <a:pPr marL="285750" indent="-285750">
              <a:buFont typeface="Wingdings" pitchFamily="2" charset="2"/>
              <a:buChar char="v"/>
            </a:pPr>
            <a:r>
              <a:rPr lang="en-US" dirty="0" err="1" smtClean="0">
                <a:latin typeface="Arial" panose="020B0604020202020204" pitchFamily="34" charset="0"/>
                <a:cs typeface="Arial" panose="020B0604020202020204" pitchFamily="34" charset="0"/>
              </a:rPr>
              <a:t>A</a:t>
            </a:r>
            <a:r>
              <a:rPr lang="en-US" cap="small" dirty="0" err="1" smtClean="0">
                <a:latin typeface="Arial" panose="020B0604020202020204" pitchFamily="34" charset="0"/>
                <a:cs typeface="Arial" panose="020B0604020202020204" pitchFamily="34" charset="0"/>
              </a:rPr>
              <a:t>r</a:t>
            </a:r>
            <a:r>
              <a:rPr lang="en-US" dirty="0" err="1" smtClean="0">
                <a:latin typeface="Arial" panose="020B0604020202020204" pitchFamily="34" charset="0"/>
                <a:cs typeface="Arial" panose="020B0604020202020204" pitchFamily="34" charset="0"/>
              </a:rPr>
              <a:t>DOT’s</a:t>
            </a:r>
            <a:r>
              <a:rPr lang="en-US" dirty="0" smtClean="0">
                <a:latin typeface="Arial" panose="020B0604020202020204" pitchFamily="34" charset="0"/>
                <a:cs typeface="Arial" panose="020B0604020202020204" pitchFamily="34" charset="0"/>
              </a:rPr>
              <a:t> Wildflower Seed Mix</a:t>
            </a:r>
          </a:p>
          <a:p>
            <a:pPr lvl="1"/>
            <a:endParaRPr lang="en-U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err="1" smtClean="0">
                <a:latin typeface="Arial" panose="020B0604020202020204" pitchFamily="34" charset="0"/>
                <a:cs typeface="Arial" panose="020B0604020202020204" pitchFamily="34" charset="0"/>
              </a:rPr>
              <a:t>A</a:t>
            </a:r>
            <a:r>
              <a:rPr lang="en-US" cap="small" dirty="0" err="1" smtClean="0">
                <a:latin typeface="Arial" panose="020B0604020202020204" pitchFamily="34" charset="0"/>
                <a:cs typeface="Arial" panose="020B0604020202020204" pitchFamily="34" charset="0"/>
              </a:rPr>
              <a:t>r</a:t>
            </a:r>
            <a:r>
              <a:rPr lang="en-US" dirty="0" err="1" smtClean="0">
                <a:latin typeface="Arial" panose="020B0604020202020204" pitchFamily="34" charset="0"/>
                <a:cs typeface="Arial" panose="020B0604020202020204" pitchFamily="34" charset="0"/>
              </a:rPr>
              <a:t>DOT’s</a:t>
            </a:r>
            <a:r>
              <a:rPr lang="en-US" dirty="0" smtClean="0">
                <a:latin typeface="Arial" panose="020B0604020202020204" pitchFamily="34" charset="0"/>
                <a:cs typeface="Arial" panose="020B0604020202020204" pitchFamily="34" charset="0"/>
              </a:rPr>
              <a:t> Wildflower Programs</a:t>
            </a:r>
          </a:p>
          <a:p>
            <a:pPr marL="742950" lvl="1" indent="-285750">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Operation Wildflower</a:t>
            </a:r>
          </a:p>
          <a:p>
            <a:pPr marL="742950" lvl="1" indent="-285750">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Wildflower Routes</a:t>
            </a:r>
          </a:p>
          <a:p>
            <a:pPr marL="742950" lvl="1" indent="-285750">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Native Wildflower Area Signage Program</a:t>
            </a:r>
          </a:p>
          <a:p>
            <a:endParaRPr lang="en-US" sz="2000" dirty="0">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err="1" smtClean="0">
                <a:latin typeface="Arial" panose="020B0604020202020204" pitchFamily="34" charset="0"/>
                <a:cs typeface="Arial" panose="020B0604020202020204" pitchFamily="34" charset="0"/>
              </a:rPr>
              <a:t>A</a:t>
            </a:r>
            <a:r>
              <a:rPr lang="en-US" cap="small" dirty="0" err="1" smtClean="0">
                <a:latin typeface="Arial" panose="020B0604020202020204" pitchFamily="34" charset="0"/>
                <a:cs typeface="Arial" panose="020B0604020202020204" pitchFamily="34" charset="0"/>
              </a:rPr>
              <a:t>r</a:t>
            </a:r>
            <a:r>
              <a:rPr lang="en-US" dirty="0" err="1" smtClean="0">
                <a:latin typeface="Arial" panose="020B0604020202020204" pitchFamily="34" charset="0"/>
                <a:cs typeface="Arial" panose="020B0604020202020204" pitchFamily="34" charset="0"/>
              </a:rPr>
              <a:t>DOT’s</a:t>
            </a:r>
            <a:r>
              <a:rPr lang="en-US" dirty="0" smtClean="0">
                <a:latin typeface="Arial" panose="020B0604020202020204" pitchFamily="34" charset="0"/>
                <a:cs typeface="Arial" panose="020B0604020202020204" pitchFamily="34" charset="0"/>
              </a:rPr>
              <a:t>  Candidate Conservation Agreement with Assurances </a:t>
            </a:r>
            <a:endParaRPr lang="en-US" dirty="0">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9041" y="1765002"/>
            <a:ext cx="3630817" cy="2349798"/>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27937" y="914400"/>
            <a:ext cx="985131" cy="633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Content Placeholder 3" descr="AHTD_PowerPoint_SlideTemplate_textpages_footer1.jpg"/>
          <p:cNvPicPr>
            <a:picLocks noChangeAspect="1"/>
          </p:cNvPicPr>
          <p:nvPr/>
        </p:nvPicPr>
        <p:blipFill>
          <a:blip r:embed="rId9" cstate="print"/>
          <a:stretch>
            <a:fillRect/>
          </a:stretch>
        </p:blipFill>
        <p:spPr>
          <a:xfrm>
            <a:off x="0" y="0"/>
            <a:ext cx="9144000" cy="741164"/>
          </a:xfrm>
          <a:prstGeom prst="rect">
            <a:avLst/>
          </a:prstGeom>
          <a:noFill/>
          <a:ln>
            <a:noFill/>
          </a:ln>
        </p:spPr>
      </p:pic>
      <p:sp>
        <p:nvSpPr>
          <p:cNvPr id="15" name="Title 1"/>
          <p:cNvSpPr txBox="1">
            <a:spLocks/>
          </p:cNvSpPr>
          <p:nvPr/>
        </p:nvSpPr>
        <p:spPr>
          <a:xfrm>
            <a:off x="1523828" y="131564"/>
            <a:ext cx="7620171" cy="457200"/>
          </a:xfrm>
          <a:prstGeom prst="rect">
            <a:avLst/>
          </a:prstGeom>
        </p:spPr>
        <p:txBody>
          <a:bodyPr vert="horz" lIns="91440" tIns="45720" rIns="91440" bIns="45720" rtlCol="0" anchor="ctr">
            <a:noAutofit/>
          </a:bodyPr>
          <a:lstStyle/>
          <a:p>
            <a:pPr algn="ctr">
              <a:spcBef>
                <a:spcPct val="0"/>
              </a:spcBef>
              <a:defRPr/>
            </a:pPr>
            <a:r>
              <a:rPr lang="en-US" sz="3200" b="1" dirty="0">
                <a:solidFill>
                  <a:prstClr val="white"/>
                </a:solidFill>
                <a:latin typeface="Arial Narrow" pitchFamily="34" charset="0"/>
              </a:rPr>
              <a:t>Arkansas Monarch Conservation Partnership </a:t>
            </a:r>
            <a:endParaRPr lang="en-US" sz="3200" b="1" dirty="0">
              <a:solidFill>
                <a:prstClr val="white"/>
              </a:solidFill>
              <a:latin typeface="Arial Narrow" pitchFamily="34" charset="0"/>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sp>
        <p:nvSpPr>
          <p:cNvPr id="2" name="TextBox 1"/>
          <p:cNvSpPr txBox="1"/>
          <p:nvPr/>
        </p:nvSpPr>
        <p:spPr>
          <a:xfrm>
            <a:off x="152400" y="884667"/>
            <a:ext cx="3430320" cy="461665"/>
          </a:xfrm>
          <a:prstGeom prst="rect">
            <a:avLst/>
          </a:prstGeom>
          <a:noFill/>
        </p:spPr>
        <p:txBody>
          <a:bodyPr wrap="square" rtlCol="0">
            <a:spAutoFit/>
          </a:bodyPr>
          <a:lstStyle/>
          <a:p>
            <a:pPr algn="ctr"/>
            <a:r>
              <a:rPr lang="en-US" sz="2400" b="1" dirty="0" err="1" smtClean="0"/>
              <a:t>A</a:t>
            </a:r>
            <a:r>
              <a:rPr lang="en-US" sz="2400" b="1" cap="small" dirty="0" err="1" smtClean="0"/>
              <a:t>r</a:t>
            </a:r>
            <a:r>
              <a:rPr lang="en-US" sz="2400" b="1" dirty="0" err="1" smtClean="0"/>
              <a:t>DOT’s</a:t>
            </a:r>
            <a:r>
              <a:rPr lang="en-US" sz="2400" b="1" dirty="0" smtClean="0"/>
              <a:t> EFFORTS</a:t>
            </a:r>
            <a:endParaRPr lang="en-US" sz="2400" b="1" dirty="0"/>
          </a:p>
        </p:txBody>
      </p:sp>
    </p:spTree>
    <p:extLst>
      <p:ext uri="{BB962C8B-B14F-4D97-AF65-F5344CB8AC3E}">
        <p14:creationId xmlns:p14="http://schemas.microsoft.com/office/powerpoint/2010/main" val="37676076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22876"/>
            <a:ext cx="9143999" cy="6135124"/>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Content Placeholder 3" descr="AHTD_PowerPoint_SlideTemplate_textpages_footer1.jpg"/>
          <p:cNvPicPr>
            <a:picLocks noChangeAspect="1"/>
          </p:cNvPicPr>
          <p:nvPr/>
        </p:nvPicPr>
        <p:blipFill>
          <a:blip r:embed="rId4" cstate="print"/>
          <a:stretch>
            <a:fillRect/>
          </a:stretch>
        </p:blipFill>
        <p:spPr>
          <a:xfrm>
            <a:off x="0" y="0"/>
            <a:ext cx="9144000" cy="741164"/>
          </a:xfrm>
          <a:prstGeom prst="rect">
            <a:avLst/>
          </a:prstGeom>
          <a:noFill/>
          <a:ln>
            <a:noFill/>
          </a:ln>
        </p:spPr>
      </p:pic>
      <p:sp>
        <p:nvSpPr>
          <p:cNvPr id="10" name="Title 1"/>
          <p:cNvSpPr txBox="1">
            <a:spLocks/>
          </p:cNvSpPr>
          <p:nvPr/>
        </p:nvSpPr>
        <p:spPr>
          <a:xfrm>
            <a:off x="562356" y="131564"/>
            <a:ext cx="8581644"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Questions?</a:t>
            </a:r>
            <a:endParaRPr lang="en-US" sz="3200" b="1" dirty="0">
              <a:solidFill>
                <a:prstClr val="white"/>
              </a:solidFill>
              <a:latin typeface="Arial Narrow"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spTree>
    <p:extLst>
      <p:ext uri="{BB962C8B-B14F-4D97-AF65-F5344CB8AC3E}">
        <p14:creationId xmlns:p14="http://schemas.microsoft.com/office/powerpoint/2010/main" val="3445830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979" y="838200"/>
            <a:ext cx="2466975" cy="185737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2318" y="1900335"/>
            <a:ext cx="2857500" cy="16002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24"/>
          <a:stretch/>
        </p:blipFill>
        <p:spPr bwMode="auto">
          <a:xfrm>
            <a:off x="4507818" y="3657600"/>
            <a:ext cx="4572000" cy="3132429"/>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442" y="1219200"/>
            <a:ext cx="4502376" cy="433965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Integrated Roadside Vegetation Management (IRVM):</a:t>
            </a:r>
            <a:endParaRPr lang="en-US"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Establishes low-maintenance,            native vegetation</a:t>
            </a:r>
          </a:p>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Suppresses unwanted </a:t>
            </a:r>
            <a:r>
              <a:rPr lang="en-US" dirty="0" smtClean="0">
                <a:latin typeface="Arial" panose="020B0604020202020204" pitchFamily="34" charset="0"/>
                <a:cs typeface="Arial" panose="020B0604020202020204" pitchFamily="34" charset="0"/>
              </a:rPr>
              <a:t>vegetation</a:t>
            </a:r>
            <a:endParaRPr lang="en-U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Emphasizes prevention </a:t>
            </a:r>
            <a:endParaRPr lang="en-U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Reduces </a:t>
            </a:r>
            <a:r>
              <a:rPr lang="en-US" dirty="0" smtClean="0">
                <a:latin typeface="Arial" panose="020B0604020202020204" pitchFamily="34" charset="0"/>
                <a:cs typeface="Arial" panose="020B0604020202020204" pitchFamily="34" charset="0"/>
              </a:rPr>
              <a:t>maintenance costs</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Reduced mowing and pesticide use</a:t>
            </a:r>
          </a:p>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Most states must mow only to maintain a “clear zone</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p>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Plant </a:t>
            </a:r>
            <a:r>
              <a:rPr lang="en-US" dirty="0">
                <a:latin typeface="Arial" panose="020B0604020202020204" pitchFamily="34" charset="0"/>
                <a:cs typeface="Arial" panose="020B0604020202020204" pitchFamily="34" charset="0"/>
              </a:rPr>
              <a:t>low-growing </a:t>
            </a:r>
            <a:r>
              <a:rPr lang="en-US" dirty="0" smtClean="0">
                <a:latin typeface="Arial" panose="020B0604020202020204" pitchFamily="34" charset="0"/>
                <a:cs typeface="Arial" panose="020B0604020202020204" pitchFamily="34" charset="0"/>
              </a:rPr>
              <a:t>vegetation within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clear zone </a:t>
            </a:r>
            <a:r>
              <a:rPr lang="en-US" dirty="0" smtClean="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eliminate excessive mowing.</a:t>
            </a:r>
            <a:endParaRPr lang="en-US" dirty="0">
              <a:latin typeface="Arial" panose="020B0604020202020204" pitchFamily="34" charset="0"/>
              <a:cs typeface="Arial" panose="020B0604020202020204" pitchFamily="34" charset="0"/>
            </a:endParaRPr>
          </a:p>
        </p:txBody>
      </p:sp>
      <p:pic>
        <p:nvPicPr>
          <p:cNvPr id="12" name="Content Placeholder 3" descr="AHTD_PowerPoint_SlideTemplate_textpages_footer1.jpg"/>
          <p:cNvPicPr>
            <a:picLocks noChangeAspect="1"/>
          </p:cNvPicPr>
          <p:nvPr/>
        </p:nvPicPr>
        <p:blipFill>
          <a:blip r:embed="rId6" cstate="print"/>
          <a:stretch>
            <a:fillRect/>
          </a:stretch>
        </p:blipFill>
        <p:spPr>
          <a:xfrm>
            <a:off x="0" y="0"/>
            <a:ext cx="9144000" cy="741164"/>
          </a:xfrm>
          <a:prstGeom prst="rect">
            <a:avLst/>
          </a:prstGeom>
          <a:noFill/>
          <a:ln>
            <a:noFill/>
          </a:ln>
        </p:spPr>
      </p:pic>
      <p:sp>
        <p:nvSpPr>
          <p:cNvPr id="13" name="Title 1"/>
          <p:cNvSpPr txBox="1">
            <a:spLocks/>
          </p:cNvSpPr>
          <p:nvPr/>
        </p:nvSpPr>
        <p:spPr>
          <a:xfrm>
            <a:off x="1376960" y="141982"/>
            <a:ext cx="7760382"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Integrated Roadside Vegetation Management</a:t>
            </a:r>
            <a:endParaRPr lang="en-US" sz="3200" b="1" dirty="0">
              <a:solidFill>
                <a:prstClr val="white"/>
              </a:solidFill>
              <a:latin typeface="Arial Narrow"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spTree>
    <p:extLst>
      <p:ext uri="{BB962C8B-B14F-4D97-AF65-F5344CB8AC3E}">
        <p14:creationId xmlns:p14="http://schemas.microsoft.com/office/powerpoint/2010/main" val="376894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8" name="Picture 2" descr="C:\workAHTD\ke39515\KaytiEwing\TRB Poster Session\Pics\clear zone, transition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descr="AHTD_PowerPoint_SlideTemplate_textpages_footer1.jpg"/>
          <p:cNvPicPr>
            <a:picLocks noChangeAspect="1"/>
          </p:cNvPicPr>
          <p:nvPr/>
        </p:nvPicPr>
        <p:blipFill>
          <a:blip r:embed="rId4" cstate="print"/>
          <a:stretch>
            <a:fillRect/>
          </a:stretch>
        </p:blipFill>
        <p:spPr>
          <a:xfrm>
            <a:off x="0" y="0"/>
            <a:ext cx="9144000" cy="741164"/>
          </a:xfrm>
          <a:prstGeom prst="rect">
            <a:avLst/>
          </a:prstGeom>
          <a:noFill/>
          <a:ln>
            <a:noFill/>
          </a:ln>
        </p:spPr>
      </p:pic>
      <p:sp>
        <p:nvSpPr>
          <p:cNvPr id="11" name="Title 1"/>
          <p:cNvSpPr txBox="1">
            <a:spLocks/>
          </p:cNvSpPr>
          <p:nvPr/>
        </p:nvSpPr>
        <p:spPr>
          <a:xfrm>
            <a:off x="1295400" y="152400"/>
            <a:ext cx="784860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Mowing for Monarchs</a:t>
            </a:r>
            <a:endParaRPr lang="en-US" sz="3200" b="1" dirty="0">
              <a:solidFill>
                <a:prstClr val="white"/>
              </a:solidFill>
              <a:latin typeface="Arial Narrow"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sp>
        <p:nvSpPr>
          <p:cNvPr id="7" name="TextBox 6"/>
          <p:cNvSpPr txBox="1"/>
          <p:nvPr/>
        </p:nvSpPr>
        <p:spPr>
          <a:xfrm>
            <a:off x="457200" y="2057400"/>
            <a:ext cx="8229600" cy="4616648"/>
          </a:xfrm>
          <a:prstGeom prst="rect">
            <a:avLst/>
          </a:prstGeom>
          <a:noFill/>
          <a:ln>
            <a:noFill/>
          </a:ln>
        </p:spPr>
        <p:txBody>
          <a:bodyPr wrap="square" rtlCol="0">
            <a:spAutoFit/>
          </a:bodyPr>
          <a:lstStyle/>
          <a:p>
            <a:r>
              <a:rPr lang="en-US" sz="2400" b="1" dirty="0" smtClean="0">
                <a:ln>
                  <a:solidFill>
                    <a:schemeClr val="tx1"/>
                  </a:solidFill>
                </a:ln>
                <a:solidFill>
                  <a:schemeClr val="bg1"/>
                </a:solidFill>
                <a:latin typeface="Arial" pitchFamily="34" charset="0"/>
                <a:cs typeface="Arial" pitchFamily="34" charset="0"/>
              </a:rPr>
              <a:t>Best Management Practices:</a:t>
            </a:r>
          </a:p>
          <a:p>
            <a:r>
              <a:rPr lang="en-US" dirty="0" smtClean="0">
                <a:ln>
                  <a:solidFill>
                    <a:schemeClr val="tx1"/>
                  </a:solidFill>
                </a:ln>
                <a:solidFill>
                  <a:schemeClr val="bg1"/>
                </a:solidFill>
                <a:latin typeface="Arial" pitchFamily="34" charset="0"/>
                <a:cs typeface="Arial" pitchFamily="34" charset="0"/>
              </a:rPr>
              <a:t> </a:t>
            </a:r>
          </a:p>
          <a:p>
            <a:pPr>
              <a:buFont typeface="Arial" pitchFamily="34" charset="0"/>
              <a:buChar char="•"/>
            </a:pPr>
            <a:r>
              <a:rPr lang="en-US" dirty="0" smtClean="0">
                <a:ln>
                  <a:solidFill>
                    <a:schemeClr val="tx1"/>
                  </a:solidFill>
                </a:ln>
                <a:solidFill>
                  <a:schemeClr val="bg1"/>
                </a:solidFill>
                <a:latin typeface="Arial" pitchFamily="34" charset="0"/>
                <a:cs typeface="Arial" pitchFamily="34" charset="0"/>
              </a:rPr>
              <a:t> </a:t>
            </a:r>
            <a:r>
              <a:rPr lang="en-US" b="1" dirty="0" smtClean="0">
                <a:ln>
                  <a:solidFill>
                    <a:schemeClr val="tx1"/>
                  </a:solidFill>
                </a:ln>
                <a:solidFill>
                  <a:schemeClr val="bg1"/>
                </a:solidFill>
                <a:latin typeface="Arial" pitchFamily="34" charset="0"/>
                <a:cs typeface="Arial" pitchFamily="34" charset="0"/>
              </a:rPr>
              <a:t>Avoid </a:t>
            </a:r>
            <a:r>
              <a:rPr lang="en-US" b="1" dirty="0" smtClean="0">
                <a:ln>
                  <a:solidFill>
                    <a:schemeClr val="tx1"/>
                  </a:solidFill>
                </a:ln>
                <a:solidFill>
                  <a:schemeClr val="bg1"/>
                </a:solidFill>
                <a:latin typeface="Arial" pitchFamily="34" charset="0"/>
                <a:cs typeface="Arial" pitchFamily="34" charset="0"/>
              </a:rPr>
              <a:t>mowing the entire habitat.</a:t>
            </a:r>
          </a:p>
          <a:p>
            <a:pPr>
              <a:buFont typeface="Arial" pitchFamily="34" charset="0"/>
              <a:buChar char="•"/>
            </a:pPr>
            <a:endParaRPr lang="en-US" b="1" dirty="0" smtClean="0">
              <a:ln>
                <a:solidFill>
                  <a:schemeClr val="tx1"/>
                </a:solidFill>
              </a:ln>
              <a:solidFill>
                <a:schemeClr val="bg1"/>
              </a:solidFill>
              <a:latin typeface="Arial" pitchFamily="34" charset="0"/>
              <a:cs typeface="Arial" pitchFamily="34" charset="0"/>
            </a:endParaRPr>
          </a:p>
          <a:p>
            <a:pPr>
              <a:buFont typeface="Arial" pitchFamily="34" charset="0"/>
              <a:buChar char="•"/>
            </a:pPr>
            <a:r>
              <a:rPr lang="en-US" b="1" dirty="0" smtClean="0">
                <a:ln>
                  <a:solidFill>
                    <a:schemeClr val="tx1"/>
                  </a:solidFill>
                </a:ln>
                <a:solidFill>
                  <a:schemeClr val="bg1"/>
                </a:solidFill>
                <a:latin typeface="Arial" pitchFamily="34" charset="0"/>
                <a:cs typeface="Arial" pitchFamily="34" charset="0"/>
              </a:rPr>
              <a:t>Timing of mowing is critical.</a:t>
            </a:r>
          </a:p>
          <a:p>
            <a:pPr>
              <a:buFont typeface="Arial" pitchFamily="34" charset="0"/>
              <a:buChar char="•"/>
            </a:pPr>
            <a:endParaRPr lang="en-US" b="1" dirty="0" smtClean="0">
              <a:ln>
                <a:solidFill>
                  <a:schemeClr val="tx1"/>
                </a:solidFill>
              </a:ln>
              <a:solidFill>
                <a:schemeClr val="bg1"/>
              </a:solidFill>
              <a:latin typeface="Arial" pitchFamily="34" charset="0"/>
              <a:cs typeface="Arial" pitchFamily="34" charset="0"/>
            </a:endParaRPr>
          </a:p>
          <a:p>
            <a:pPr>
              <a:buFont typeface="Arial" pitchFamily="34" charset="0"/>
              <a:buChar char="•"/>
            </a:pPr>
            <a:r>
              <a:rPr lang="en-US" b="1" dirty="0" smtClean="0">
                <a:ln>
                  <a:solidFill>
                    <a:schemeClr val="tx1"/>
                  </a:solidFill>
                </a:ln>
                <a:solidFill>
                  <a:schemeClr val="bg1"/>
                </a:solidFill>
                <a:latin typeface="Arial" pitchFamily="34" charset="0"/>
                <a:cs typeface="Arial" pitchFamily="34" charset="0"/>
              </a:rPr>
              <a:t>Avoid mowing plants while in bloom and before they set seed.</a:t>
            </a:r>
          </a:p>
          <a:p>
            <a:pPr>
              <a:buFont typeface="Arial" pitchFamily="34" charset="0"/>
              <a:buChar char="•"/>
            </a:pPr>
            <a:endParaRPr lang="en-US" b="1" dirty="0" smtClean="0">
              <a:ln>
                <a:solidFill>
                  <a:schemeClr val="tx1"/>
                </a:solidFill>
              </a:ln>
              <a:solidFill>
                <a:schemeClr val="bg1"/>
              </a:solidFill>
              <a:latin typeface="Arial" pitchFamily="34" charset="0"/>
              <a:cs typeface="Arial" pitchFamily="34" charset="0"/>
            </a:endParaRPr>
          </a:p>
          <a:p>
            <a:pPr>
              <a:buFont typeface="Arial" pitchFamily="34" charset="0"/>
              <a:buChar char="•"/>
            </a:pPr>
            <a:r>
              <a:rPr lang="en-US" b="1" dirty="0" smtClean="0">
                <a:ln>
                  <a:solidFill>
                    <a:schemeClr val="tx1"/>
                  </a:solidFill>
                </a:ln>
                <a:solidFill>
                  <a:schemeClr val="bg1"/>
                </a:solidFill>
                <a:latin typeface="Arial" pitchFamily="34" charset="0"/>
                <a:cs typeface="Arial" pitchFamily="34" charset="0"/>
              </a:rPr>
              <a:t>Limit mowing to no more than twice per year. </a:t>
            </a:r>
          </a:p>
          <a:p>
            <a:pPr>
              <a:buFont typeface="Arial" pitchFamily="34" charset="0"/>
              <a:buChar char="•"/>
            </a:pPr>
            <a:endParaRPr lang="en-US" b="1" dirty="0" smtClean="0">
              <a:ln>
                <a:solidFill>
                  <a:schemeClr val="tx1"/>
                </a:solidFill>
              </a:ln>
              <a:solidFill>
                <a:schemeClr val="bg1"/>
              </a:solidFill>
              <a:latin typeface="Arial" pitchFamily="34" charset="0"/>
              <a:cs typeface="Arial" pitchFamily="34" charset="0"/>
            </a:endParaRPr>
          </a:p>
          <a:p>
            <a:pPr>
              <a:buFont typeface="Arial" pitchFamily="34" charset="0"/>
              <a:buChar char="•"/>
            </a:pPr>
            <a:r>
              <a:rPr lang="en-US" b="1" dirty="0" smtClean="0">
                <a:ln>
                  <a:solidFill>
                    <a:schemeClr val="tx1"/>
                  </a:solidFill>
                </a:ln>
                <a:solidFill>
                  <a:schemeClr val="bg1"/>
                </a:solidFill>
                <a:latin typeface="Arial" pitchFamily="34" charset="0"/>
                <a:cs typeface="Arial" pitchFamily="34" charset="0"/>
              </a:rPr>
              <a:t>Use a flushing bar and cut at reduced speeds.</a:t>
            </a:r>
          </a:p>
          <a:p>
            <a:pPr>
              <a:buFont typeface="Arial" pitchFamily="34" charset="0"/>
              <a:buChar char="•"/>
            </a:pPr>
            <a:endParaRPr lang="en-US" b="1" dirty="0" smtClean="0">
              <a:ln>
                <a:solidFill>
                  <a:schemeClr val="tx1"/>
                </a:solidFill>
              </a:ln>
              <a:solidFill>
                <a:schemeClr val="bg1"/>
              </a:solidFill>
              <a:latin typeface="Arial" pitchFamily="34" charset="0"/>
              <a:cs typeface="Arial" pitchFamily="34" charset="0"/>
            </a:endParaRPr>
          </a:p>
          <a:p>
            <a:pPr>
              <a:buFont typeface="Arial" pitchFamily="34" charset="0"/>
              <a:buChar char="•"/>
            </a:pPr>
            <a:r>
              <a:rPr lang="en-US" b="1" dirty="0" smtClean="0">
                <a:ln>
                  <a:solidFill>
                    <a:schemeClr val="tx1"/>
                  </a:solidFill>
                </a:ln>
                <a:solidFill>
                  <a:schemeClr val="bg1"/>
                </a:solidFill>
                <a:latin typeface="Arial" pitchFamily="34" charset="0"/>
                <a:cs typeface="Arial" pitchFamily="34" charset="0"/>
              </a:rPr>
              <a:t>Use a minimum cutting height of 8-12 inches.</a:t>
            </a:r>
          </a:p>
          <a:p>
            <a:pPr>
              <a:buFont typeface="Arial" pitchFamily="34" charset="0"/>
              <a:buChar char="•"/>
            </a:pPr>
            <a:endParaRPr lang="en-US" b="1" dirty="0" smtClean="0">
              <a:ln>
                <a:solidFill>
                  <a:schemeClr val="tx1"/>
                </a:solidFill>
              </a:ln>
              <a:solidFill>
                <a:schemeClr val="bg1"/>
              </a:solidFill>
              <a:latin typeface="Arial" pitchFamily="34" charset="0"/>
              <a:cs typeface="Arial" pitchFamily="34" charset="0"/>
            </a:endParaRPr>
          </a:p>
          <a:p>
            <a:pPr>
              <a:buFont typeface="Arial" pitchFamily="34" charset="0"/>
              <a:buChar char="•"/>
            </a:pPr>
            <a:r>
              <a:rPr lang="en-US" b="1" dirty="0" smtClean="0">
                <a:ln>
                  <a:solidFill>
                    <a:schemeClr val="tx1"/>
                  </a:solidFill>
                </a:ln>
                <a:solidFill>
                  <a:schemeClr val="bg1"/>
                </a:solidFill>
                <a:latin typeface="Arial" pitchFamily="34" charset="0"/>
                <a:cs typeface="Arial" pitchFamily="34" charset="0"/>
              </a:rPr>
              <a:t>Avoid mowing at night</a:t>
            </a:r>
            <a:r>
              <a:rPr lang="en-US" b="1" dirty="0" smtClean="0">
                <a:solidFill>
                  <a:schemeClr val="bg1"/>
                </a:solidFill>
                <a:latin typeface="Arial" pitchFamily="34" charset="0"/>
                <a:cs typeface="Arial" pitchFamily="34" charset="0"/>
              </a:rPr>
              <a:t>.</a:t>
            </a:r>
          </a:p>
          <a:p>
            <a:pPr>
              <a:buFont typeface="Arial" pitchFamily="34" charset="0"/>
              <a:buChar char="•"/>
            </a:pPr>
            <a:endParaRPr lang="en-US" dirty="0">
              <a:latin typeface="Arial" pitchFamily="34" charset="0"/>
              <a:cs typeface="Arial" pitchFamily="34" charset="0"/>
            </a:endParaRPr>
          </a:p>
        </p:txBody>
      </p:sp>
    </p:spTree>
    <p:extLst>
      <p:ext uri="{BB962C8B-B14F-4D97-AF65-F5344CB8AC3E}">
        <p14:creationId xmlns:p14="http://schemas.microsoft.com/office/powerpoint/2010/main" val="3068465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741164"/>
          </a:xfrm>
          <a:prstGeom prst="rect">
            <a:avLst/>
          </a:prstGeom>
          <a:noFill/>
          <a:ln>
            <a:noFill/>
          </a:ln>
        </p:spPr>
      </p:pic>
      <p:sp>
        <p:nvSpPr>
          <p:cNvPr id="7" name="Title 1"/>
          <p:cNvSpPr txBox="1">
            <a:spLocks/>
          </p:cNvSpPr>
          <p:nvPr/>
        </p:nvSpPr>
        <p:spPr>
          <a:xfrm>
            <a:off x="1371600" y="120253"/>
            <a:ext cx="7772400" cy="457200"/>
          </a:xfrm>
          <a:prstGeom prst="rect">
            <a:avLst/>
          </a:prstGeom>
        </p:spPr>
        <p:txBody>
          <a:bodyPr vert="horz" lIns="91440" tIns="45720" rIns="91440" bIns="45720" rtlCol="0" anchor="ctr">
            <a:noAutofit/>
          </a:bodyPr>
          <a:lstStyle/>
          <a:p>
            <a:pPr algn="r">
              <a:spcBef>
                <a:spcPct val="0"/>
              </a:spcBef>
              <a:defRPr/>
            </a:pPr>
            <a:r>
              <a:rPr lang="en-US" sz="3200" b="1" dirty="0" smtClean="0">
                <a:solidFill>
                  <a:prstClr val="white"/>
                </a:solidFill>
                <a:latin typeface="Arial Narrow" pitchFamily="34" charset="0"/>
              </a:rPr>
              <a:t>Integrated Roadside Vegetation Management </a:t>
            </a:r>
            <a:endParaRPr lang="en-US" sz="3200" b="1" dirty="0">
              <a:solidFill>
                <a:prstClr val="white"/>
              </a:solidFill>
              <a:latin typeface="Arial Narrow"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pic>
        <p:nvPicPr>
          <p:cNvPr id="1026" name="Picture 2" descr="C:\workAHTD\ke39515\KaytiEwing\TRB Poster Session\Mowing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838200"/>
            <a:ext cx="8373149" cy="2743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397457" y="2743200"/>
            <a:ext cx="0" cy="1057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76800" y="3124200"/>
            <a:ext cx="0" cy="661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86600" y="3352800"/>
            <a:ext cx="0" cy="438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97457" y="3790950"/>
            <a:ext cx="62825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679976" y="3455193"/>
            <a:ext cx="0" cy="33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76" name="TextBox 11275"/>
          <p:cNvSpPr txBox="1"/>
          <p:nvPr/>
        </p:nvSpPr>
        <p:spPr>
          <a:xfrm>
            <a:off x="2743200" y="3513236"/>
            <a:ext cx="1752600"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Clear Zone</a:t>
            </a:r>
            <a:endParaRPr lang="en-US" sz="1400" dirty="0">
              <a:latin typeface="Arial" panose="020B0604020202020204" pitchFamily="34" charset="0"/>
              <a:cs typeface="Arial" panose="020B0604020202020204" pitchFamily="34" charset="0"/>
            </a:endParaRPr>
          </a:p>
        </p:txBody>
      </p:sp>
      <p:sp>
        <p:nvSpPr>
          <p:cNvPr id="11277" name="TextBox 11276"/>
          <p:cNvSpPr txBox="1"/>
          <p:nvPr/>
        </p:nvSpPr>
        <p:spPr>
          <a:xfrm>
            <a:off x="7178703" y="3543300"/>
            <a:ext cx="1447800" cy="307777"/>
          </a:xfrm>
          <a:prstGeom prst="rect">
            <a:avLst/>
          </a:prstGeom>
          <a:noFill/>
        </p:spPr>
        <p:txBody>
          <a:bodyPr wrap="square" rtlCol="0">
            <a:spAutoFit/>
          </a:bodyPr>
          <a:lstStyle/>
          <a:p>
            <a:pPr algn="ctr"/>
            <a:r>
              <a:rPr lang="en-US" sz="1400" dirty="0" smtClean="0"/>
              <a:t>Natural Zone</a:t>
            </a:r>
            <a:endParaRPr lang="en-US" sz="1400" dirty="0"/>
          </a:p>
        </p:txBody>
      </p:sp>
      <p:sp>
        <p:nvSpPr>
          <p:cNvPr id="11278" name="TextBox 11277"/>
          <p:cNvSpPr txBox="1"/>
          <p:nvPr/>
        </p:nvSpPr>
        <p:spPr>
          <a:xfrm>
            <a:off x="5208104" y="3543300"/>
            <a:ext cx="1669576" cy="307777"/>
          </a:xfrm>
          <a:prstGeom prst="rect">
            <a:avLst/>
          </a:prstGeom>
          <a:noFill/>
        </p:spPr>
        <p:txBody>
          <a:bodyPr wrap="square" rtlCol="0">
            <a:spAutoFit/>
          </a:bodyPr>
          <a:lstStyle/>
          <a:p>
            <a:pPr algn="ctr"/>
            <a:r>
              <a:rPr lang="en-US" sz="1400" dirty="0" smtClean="0"/>
              <a:t>Transition Zone</a:t>
            </a:r>
            <a:endParaRPr lang="en-US" sz="1400" dirty="0"/>
          </a:p>
        </p:txBody>
      </p:sp>
      <p:sp>
        <p:nvSpPr>
          <p:cNvPr id="11286" name="TextBox 11285"/>
          <p:cNvSpPr txBox="1"/>
          <p:nvPr/>
        </p:nvSpPr>
        <p:spPr>
          <a:xfrm>
            <a:off x="2397457" y="4114800"/>
            <a:ext cx="2479343"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Mowed 3x per year</a:t>
            </a:r>
          </a:p>
          <a:p>
            <a:pPr marL="285750" indent="-285750">
              <a:buFont typeface="Arial" panose="020B0604020202020204" pitchFamily="34" charset="0"/>
              <a:buChar char="•"/>
            </a:pPr>
            <a:r>
              <a:rPr lang="en-US" dirty="0" smtClean="0"/>
              <a:t>Broadcast herbicide applications</a:t>
            </a:r>
            <a:endParaRPr lang="en-US" dirty="0"/>
          </a:p>
        </p:txBody>
      </p:sp>
      <p:sp>
        <p:nvSpPr>
          <p:cNvPr id="11287" name="TextBox 11286"/>
          <p:cNvSpPr txBox="1"/>
          <p:nvPr/>
        </p:nvSpPr>
        <p:spPr>
          <a:xfrm>
            <a:off x="4876800" y="4114800"/>
            <a:ext cx="22098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Mowed once a year, in the fall</a:t>
            </a:r>
          </a:p>
          <a:p>
            <a:pPr marL="285750" indent="-285750">
              <a:buFont typeface="Arial" panose="020B0604020202020204" pitchFamily="34" charset="0"/>
              <a:buChar char="•"/>
            </a:pPr>
            <a:r>
              <a:rPr lang="en-US" dirty="0" smtClean="0"/>
              <a:t>Spot-spray herbicide application of nonnative, invasive species</a:t>
            </a:r>
            <a:endParaRPr lang="en-US" dirty="0"/>
          </a:p>
        </p:txBody>
      </p:sp>
      <p:sp>
        <p:nvSpPr>
          <p:cNvPr id="11288" name="TextBox 11287"/>
          <p:cNvSpPr txBox="1"/>
          <p:nvPr/>
        </p:nvSpPr>
        <p:spPr>
          <a:xfrm>
            <a:off x="7086600" y="4114800"/>
            <a:ext cx="16764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Where mature trees have become established</a:t>
            </a:r>
            <a:endParaRPr lang="en-US" dirty="0"/>
          </a:p>
        </p:txBody>
      </p:sp>
    </p:spTree>
    <p:extLst>
      <p:ext uri="{BB962C8B-B14F-4D97-AF65-F5344CB8AC3E}">
        <p14:creationId xmlns:p14="http://schemas.microsoft.com/office/powerpoint/2010/main" val="1426789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600200" y="6248399"/>
            <a:ext cx="5334000" cy="457200"/>
          </a:xfrm>
          <a:prstGeom prst="rect">
            <a:avLst/>
          </a:prstGeom>
        </p:spPr>
        <p:txBody>
          <a:bodyPr vert="horz" lIns="91440" tIns="45720" rIns="91440" bIns="45720" rtlCol="0" anchor="ctr">
            <a:noAutofit/>
          </a:bodyPr>
          <a:lstStyle/>
          <a:p>
            <a:pPr>
              <a:spcBef>
                <a:spcPct val="0"/>
              </a:spcBef>
              <a:defRPr/>
            </a:pPr>
            <a:r>
              <a:rPr lang="en-US" sz="1200" b="1" dirty="0">
                <a:solidFill>
                  <a:prstClr val="white"/>
                </a:solidFill>
                <a:latin typeface="Arial Narrow" pitchFamily="34" charset="0"/>
              </a:rPr>
              <a:t>ARKANSAS </a:t>
            </a:r>
            <a:r>
              <a:rPr lang="en-US" sz="1200" b="1" dirty="0" smtClean="0">
                <a:solidFill>
                  <a:prstClr val="white"/>
                </a:solidFill>
                <a:latin typeface="Arial Narrow" pitchFamily="34" charset="0"/>
              </a:rPr>
              <a:t>DEPARTMENT OF TRANSPORTATION</a:t>
            </a:r>
            <a:endParaRPr lang="en-US" sz="1200" b="1" dirty="0">
              <a:solidFill>
                <a:prstClr val="white"/>
              </a:solidFill>
              <a:latin typeface="Arial Narrow"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23793"/>
            <a:ext cx="13716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workAHTD\ke39515\KaytiEwing\TRB Poster Session\Sheet3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8808969">
            <a:off x="2730256" y="2191866"/>
            <a:ext cx="2057400" cy="369332"/>
          </a:xfrm>
          <a:prstGeom prst="rect">
            <a:avLst/>
          </a:prstGeom>
          <a:noFill/>
        </p:spPr>
        <p:txBody>
          <a:bodyPr wrap="square" rtlCol="0">
            <a:spAutoFit/>
          </a:bodyPr>
          <a:lstStyle/>
          <a:p>
            <a:pPr algn="ctr"/>
            <a:r>
              <a:rPr lang="en-US" dirty="0" smtClean="0">
                <a:solidFill>
                  <a:schemeClr val="bg1"/>
                </a:solidFill>
              </a:rPr>
              <a:t>Natural Zone</a:t>
            </a:r>
            <a:endParaRPr lang="en-US" dirty="0">
              <a:solidFill>
                <a:schemeClr val="bg1"/>
              </a:solidFill>
            </a:endParaRPr>
          </a:p>
        </p:txBody>
      </p:sp>
      <p:sp>
        <p:nvSpPr>
          <p:cNvPr id="9" name="TextBox 8"/>
          <p:cNvSpPr txBox="1"/>
          <p:nvPr/>
        </p:nvSpPr>
        <p:spPr>
          <a:xfrm rot="18838431">
            <a:off x="3349253" y="2506608"/>
            <a:ext cx="1828800" cy="369332"/>
          </a:xfrm>
          <a:prstGeom prst="rect">
            <a:avLst/>
          </a:prstGeom>
          <a:noFill/>
        </p:spPr>
        <p:txBody>
          <a:bodyPr wrap="square" rtlCol="0">
            <a:spAutoFit/>
          </a:bodyPr>
          <a:lstStyle/>
          <a:p>
            <a:pPr algn="ctr"/>
            <a:r>
              <a:rPr lang="en-US" dirty="0" smtClean="0">
                <a:solidFill>
                  <a:schemeClr val="bg1"/>
                </a:solidFill>
              </a:rPr>
              <a:t>Transition Zone</a:t>
            </a:r>
            <a:endParaRPr lang="en-US" dirty="0">
              <a:solidFill>
                <a:schemeClr val="bg1"/>
              </a:solidFill>
            </a:endParaRPr>
          </a:p>
        </p:txBody>
      </p:sp>
      <p:sp>
        <p:nvSpPr>
          <p:cNvPr id="10" name="TextBox 9"/>
          <p:cNvSpPr txBox="1"/>
          <p:nvPr/>
        </p:nvSpPr>
        <p:spPr>
          <a:xfrm rot="18729130">
            <a:off x="3765223" y="2863330"/>
            <a:ext cx="1613555" cy="369332"/>
          </a:xfrm>
          <a:prstGeom prst="rect">
            <a:avLst/>
          </a:prstGeom>
          <a:noFill/>
        </p:spPr>
        <p:txBody>
          <a:bodyPr wrap="square" rtlCol="0">
            <a:spAutoFit/>
          </a:bodyPr>
          <a:lstStyle/>
          <a:p>
            <a:pPr algn="ctr"/>
            <a:r>
              <a:rPr lang="en-US" dirty="0" smtClean="0">
                <a:solidFill>
                  <a:schemeClr val="bg1"/>
                </a:solidFill>
              </a:rPr>
              <a:t>Clear Zone</a:t>
            </a:r>
            <a:endParaRPr lang="en-US" dirty="0">
              <a:solidFill>
                <a:schemeClr val="bg1"/>
              </a:solidFill>
            </a:endParaRPr>
          </a:p>
        </p:txBody>
      </p:sp>
    </p:spTree>
    <p:extLst>
      <p:ext uri="{BB962C8B-B14F-4D97-AF65-F5344CB8AC3E}">
        <p14:creationId xmlns:p14="http://schemas.microsoft.com/office/powerpoint/2010/main" val="2380191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600200" y="6248399"/>
            <a:ext cx="5334000" cy="457200"/>
          </a:xfrm>
          <a:prstGeom prst="rect">
            <a:avLst/>
          </a:prstGeom>
        </p:spPr>
        <p:txBody>
          <a:bodyPr vert="horz" lIns="91440" tIns="45720" rIns="91440" bIns="45720" rtlCol="0" anchor="ctr">
            <a:noAutofit/>
          </a:bodyPr>
          <a:lstStyle/>
          <a:p>
            <a:pPr>
              <a:spcBef>
                <a:spcPct val="0"/>
              </a:spcBef>
              <a:defRPr/>
            </a:pPr>
            <a:r>
              <a:rPr lang="en-US" sz="1200" b="1" dirty="0">
                <a:solidFill>
                  <a:prstClr val="white"/>
                </a:solidFill>
                <a:latin typeface="Arial Narrow" pitchFamily="34" charset="0"/>
              </a:rPr>
              <a:t>ARKANSAS </a:t>
            </a:r>
            <a:r>
              <a:rPr lang="en-US" sz="1200" b="1" dirty="0" smtClean="0">
                <a:solidFill>
                  <a:prstClr val="white"/>
                </a:solidFill>
                <a:latin typeface="Arial Narrow" pitchFamily="34" charset="0"/>
              </a:rPr>
              <a:t>DEPARTMENT OF TRANSPORTATION</a:t>
            </a:r>
            <a:endParaRPr lang="en-US" sz="1200" b="1" dirty="0">
              <a:solidFill>
                <a:prstClr val="white"/>
              </a:solidFill>
              <a:latin typeface="Arial Narrow"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23793"/>
            <a:ext cx="13716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10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3124200" y="5638800"/>
            <a:ext cx="586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07019" y="2479675"/>
            <a:ext cx="1219200" cy="1143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627810">
            <a:off x="2165854" y="2866510"/>
            <a:ext cx="1752600" cy="369332"/>
          </a:xfrm>
          <a:prstGeom prst="rect">
            <a:avLst/>
          </a:prstGeom>
          <a:noFill/>
        </p:spPr>
        <p:txBody>
          <a:bodyPr wrap="square" rtlCol="0">
            <a:spAutoFit/>
          </a:bodyPr>
          <a:lstStyle/>
          <a:p>
            <a:pPr algn="ctr"/>
            <a:r>
              <a:rPr lang="en-US" b="1" dirty="0" smtClean="0">
                <a:ln>
                  <a:solidFill>
                    <a:schemeClr val="tx1"/>
                  </a:solidFill>
                </a:ln>
                <a:solidFill>
                  <a:schemeClr val="bg1"/>
                </a:solidFill>
                <a:latin typeface="Arial" panose="020B0604020202020204" pitchFamily="34" charset="0"/>
                <a:cs typeface="Arial" panose="020B0604020202020204" pitchFamily="34" charset="0"/>
              </a:rPr>
              <a:t>Clear Zone</a:t>
            </a:r>
            <a:endParaRPr lang="en-US" b="1" dirty="0">
              <a:ln>
                <a:solidFill>
                  <a:schemeClr val="tx1"/>
                </a:solidFill>
              </a:ln>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6019800" y="5702240"/>
            <a:ext cx="2971800" cy="400110"/>
          </a:xfrm>
          <a:prstGeom prst="rect">
            <a:avLst/>
          </a:prstGeom>
          <a:noFill/>
        </p:spPr>
        <p:txBody>
          <a:bodyPr wrap="square" rtlCol="0">
            <a:spAutoFit/>
          </a:bodyPr>
          <a:lstStyle/>
          <a:p>
            <a:pPr algn="ctr"/>
            <a:r>
              <a:rPr lang="en-US" sz="2000" b="1" dirty="0" smtClean="0">
                <a:ln>
                  <a:solidFill>
                    <a:schemeClr val="tx1"/>
                  </a:solidFill>
                </a:ln>
                <a:solidFill>
                  <a:schemeClr val="bg1"/>
                </a:solidFill>
                <a:latin typeface="Arial" panose="020B0604020202020204" pitchFamily="34" charset="0"/>
                <a:cs typeface="Arial" panose="020B0604020202020204" pitchFamily="34" charset="0"/>
              </a:rPr>
              <a:t>Transition</a:t>
            </a:r>
            <a:r>
              <a:rPr lang="en-US" sz="2000" b="1" dirty="0" smtClean="0">
                <a:ln>
                  <a:solidFill>
                    <a:schemeClr val="tx1"/>
                  </a:solidFill>
                </a:ln>
                <a:solidFill>
                  <a:schemeClr val="bg1"/>
                </a:solidFill>
              </a:rPr>
              <a:t> Zone</a:t>
            </a:r>
            <a:endParaRPr lang="en-US" sz="2000" b="1" dirty="0">
              <a:ln>
                <a:solidFill>
                  <a:schemeClr val="tx1"/>
                </a:solidFill>
              </a:ln>
              <a:solidFill>
                <a:schemeClr val="bg1"/>
              </a:solidFill>
            </a:endParaRPr>
          </a:p>
        </p:txBody>
      </p:sp>
      <p:sp>
        <p:nvSpPr>
          <p:cNvPr id="16" name="TextBox 15"/>
          <p:cNvSpPr txBox="1"/>
          <p:nvPr/>
        </p:nvSpPr>
        <p:spPr>
          <a:xfrm>
            <a:off x="194929" y="228600"/>
            <a:ext cx="3131289" cy="369332"/>
          </a:xfrm>
          <a:prstGeom prst="rect">
            <a:avLst/>
          </a:prstGeom>
          <a:noFill/>
        </p:spPr>
        <p:txBody>
          <a:bodyPr wrap="square" rtlCol="0">
            <a:spAutoFit/>
          </a:bodyPr>
          <a:lstStyle/>
          <a:p>
            <a:r>
              <a:rPr lang="en-US" b="1" dirty="0" smtClean="0">
                <a:solidFill>
                  <a:schemeClr val="bg1"/>
                </a:solidFill>
              </a:rPr>
              <a:t>Highway 425 in Ashley </a:t>
            </a:r>
            <a:r>
              <a:rPr lang="en-US" b="1" dirty="0" smtClean="0">
                <a:solidFill>
                  <a:schemeClr val="bg1"/>
                </a:solidFill>
              </a:rPr>
              <a:t>County</a:t>
            </a:r>
            <a:endParaRPr lang="en-US" b="1" dirty="0">
              <a:solidFill>
                <a:schemeClr val="bg1"/>
              </a:solidFill>
            </a:endParaRPr>
          </a:p>
        </p:txBody>
      </p:sp>
    </p:spTree>
    <p:extLst>
      <p:ext uri="{BB962C8B-B14F-4D97-AF65-F5344CB8AC3E}">
        <p14:creationId xmlns:p14="http://schemas.microsoft.com/office/powerpoint/2010/main" val="3786114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600200" y="6248399"/>
            <a:ext cx="5334000" cy="457200"/>
          </a:xfrm>
          <a:prstGeom prst="rect">
            <a:avLst/>
          </a:prstGeom>
        </p:spPr>
        <p:txBody>
          <a:bodyPr vert="horz" lIns="91440" tIns="45720" rIns="91440" bIns="45720" rtlCol="0" anchor="ctr">
            <a:noAutofit/>
          </a:bodyPr>
          <a:lstStyle/>
          <a:p>
            <a:pPr>
              <a:spcBef>
                <a:spcPct val="0"/>
              </a:spcBef>
              <a:defRPr/>
            </a:pPr>
            <a:r>
              <a:rPr lang="en-US" sz="1200" b="1" dirty="0">
                <a:solidFill>
                  <a:prstClr val="white"/>
                </a:solidFill>
                <a:latin typeface="Arial Narrow" pitchFamily="34" charset="0"/>
              </a:rPr>
              <a:t>ARKANSAS </a:t>
            </a:r>
            <a:r>
              <a:rPr lang="en-US" sz="1200" b="1" dirty="0" smtClean="0">
                <a:solidFill>
                  <a:prstClr val="white"/>
                </a:solidFill>
                <a:latin typeface="Arial Narrow" pitchFamily="34" charset="0"/>
              </a:rPr>
              <a:t>DEPARTMENT OF TRANSPORTATION</a:t>
            </a:r>
            <a:endParaRPr lang="en-US" sz="1200" b="1" dirty="0">
              <a:solidFill>
                <a:prstClr val="white"/>
              </a:solidFill>
              <a:latin typeface="Arial Narrow"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23793"/>
            <a:ext cx="13716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C:\workAHTD\ke39515\KaytiEwing\TRB Poster Session\Pics\Wildflowers on Interstate 40 _ Arkansas Highways _ Flickr_files\8748317504_0c3ed07d95_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31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lumMod val="85000"/>
              </a:schemeClr>
            </a:gs>
            <a:gs pos="100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2" t="1801" r="48560" b="2550"/>
          <a:stretch/>
        </p:blipFill>
        <p:spPr bwMode="auto">
          <a:xfrm>
            <a:off x="1676400" y="741164"/>
            <a:ext cx="6324771" cy="5967422"/>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10" name="Content Placeholder 3" descr="AHTD_PowerPoint_SlideTemplate_textpages_footer1.jpg"/>
          <p:cNvPicPr>
            <a:picLocks noChangeAspect="1"/>
          </p:cNvPicPr>
          <p:nvPr/>
        </p:nvPicPr>
        <p:blipFill>
          <a:blip r:embed="rId4" cstate="print"/>
          <a:stretch>
            <a:fillRect/>
          </a:stretch>
        </p:blipFill>
        <p:spPr>
          <a:xfrm>
            <a:off x="0" y="0"/>
            <a:ext cx="9144000" cy="741164"/>
          </a:xfrm>
          <a:prstGeom prst="rect">
            <a:avLst/>
          </a:prstGeom>
          <a:noFill/>
          <a:ln>
            <a:noFill/>
          </a:ln>
        </p:spPr>
      </p:pic>
      <p:sp>
        <p:nvSpPr>
          <p:cNvPr id="11" name="Title 1"/>
          <p:cNvSpPr txBox="1">
            <a:spLocks/>
          </p:cNvSpPr>
          <p:nvPr/>
        </p:nvSpPr>
        <p:spPr>
          <a:xfrm>
            <a:off x="0" y="131564"/>
            <a:ext cx="9144000" cy="4572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latin typeface="Arial Narrow" pitchFamily="34" charset="0"/>
              </a:rPr>
              <a:t>Mowing for Monarchs</a:t>
            </a:r>
            <a:endParaRPr lang="en-US" sz="3200" b="1" dirty="0">
              <a:solidFill>
                <a:prstClr val="white"/>
              </a:solidFill>
              <a:latin typeface="Arial Narrow"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1564"/>
            <a:ext cx="1371429" cy="507937"/>
          </a:xfrm>
          <a:prstGeom prst="rect">
            <a:avLst/>
          </a:prstGeom>
        </p:spPr>
      </p:pic>
    </p:spTree>
    <p:extLst>
      <p:ext uri="{BB962C8B-B14F-4D97-AF65-F5344CB8AC3E}">
        <p14:creationId xmlns:p14="http://schemas.microsoft.com/office/powerpoint/2010/main" val="3068465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14072</TotalTime>
  <Words>3808</Words>
  <Application>Microsoft Office PowerPoint</Application>
  <PresentationFormat>On-screen Show (4:3)</PresentationFormat>
  <Paragraphs>237</Paragraphs>
  <Slides>24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Narrow</vt:lpstr>
      <vt:lpstr>Calibri</vt:lpstr>
      <vt:lpstr>Wingdings</vt:lpstr>
      <vt:lpstr>1_Office Theme</vt:lpstr>
      <vt:lpstr>Collaborative Implementation of Integrated Roadside Vegetation Management Practices: Maintenance Mows for Monarchs!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ARKANSAS STATE HIGHWAY AND  TRANSPORTATION DEPARTMENT</dc:title>
  <dc:creator>Guthrie, Krista</dc:creator>
  <cp:lastModifiedBy>Ewing, Anne (Kayti)</cp:lastModifiedBy>
  <cp:revision>242</cp:revision>
  <cp:lastPrinted>2018-05-16T15:08:16Z</cp:lastPrinted>
  <dcterms:created xsi:type="dcterms:W3CDTF">2016-03-14T15:41:45Z</dcterms:created>
  <dcterms:modified xsi:type="dcterms:W3CDTF">2019-08-09T16:28:46Z</dcterms:modified>
</cp:coreProperties>
</file>